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8" r:id="rId6"/>
    <p:sldId id="270" r:id="rId7"/>
    <p:sldId id="260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3D352A-AC02-4B5E-9162-2B32E248AE94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D27618-CBCA-4A2C-BD6F-BC193EF26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96771B-32D8-4D57-8DC4-ED39DC03A9D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127773C-507C-4392-9AA3-C4FB47655DAD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B87F-BD77-4A02-8E9C-A5DE6E8D574C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CF22FF8-459A-4DD3-9C4D-0A5829E8E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BE777-C0A2-4002-9FA3-CBC40F3652AD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82383-812D-478B-9785-23F3A6F75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C7D8E-FDE6-4706-A752-86325B458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E9736-F48B-458D-9631-8E0F1252EF3A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62AF5-BA3A-4EE8-8586-A345E1235BA9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EE0AE-12A1-40E4-B84C-D7965E60E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E9FF0-209C-4D7F-8004-330E04033464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8D8D069-1B3D-41FF-99DE-68255258B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AF523-4533-44CB-AB82-78D98395D9DD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16B54-3A05-4B74-8844-0C02C2888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7657-46CE-47CF-BA40-8EDA887E15B8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D39F72B-452D-4388-8C1D-7D2784837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FAA2D-AC3F-45B0-9F9B-6C7EA55CE6B4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C66FA-68AF-422E-B5B3-5E51F794F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2CD89-4B69-4D62-85C0-55034EC044F3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084E57-613A-477F-8788-05E87B80A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576C1AE-9688-46B9-9CCA-2B4F9B6E4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6E6BE-D194-4498-B987-4CD3793006EA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435CB-3360-4F9E-A45A-1B73FE996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DED59-C8F9-42A4-926E-B17B2F7F7451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3AFF2C5-FFD8-4D1B-BE1D-F7E04BB61991}" type="datetimeFigureOut">
              <a:rPr lang="en-US"/>
              <a:pPr>
                <a:defRPr/>
              </a:pPr>
              <a:t>2/25/2009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FBA854-1CCC-4649-BCED-6D9D5CC13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62298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illigans Island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illigans Island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illigans Island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illigans Island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illigans Island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illigans Island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illigans Island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illigans Island" pitchFamily="2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layer.discoveryeducation.com/index.cfm?guidAssetId=429E22B1-088E-4736-B769-A971B9E3B4DB&amp;blnFromSearch=1&amp;productcode=US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ote1\employee\witthaus%20cara\Science\Matter\balloon.wmv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layer.discoveryeducation.com/index.cfm?guidAssetId=B54B5F32-CE24-4162-BB93-D193BE9DC444&amp;blnFromSearch=1&amp;productcode=U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10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MATTER and its PROPERTIES</a:t>
            </a:r>
            <a:endParaRPr lang="en-US" b="1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75895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ln/>
                <a:solidFill>
                  <a:srgbClr val="FF0000"/>
                </a:solidFill>
              </a:rPr>
              <a:t>Lesson 2: How are Properties of Matter Measured?</a:t>
            </a:r>
            <a:endParaRPr lang="en-US" sz="2800" b="1" dirty="0">
              <a:ln/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534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Measuring Density</a:t>
            </a:r>
          </a:p>
          <a:p>
            <a:pPr marL="9144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+mn-lt"/>
              </a:rPr>
              <a:t>	 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Checkpoint: What is </a:t>
            </a:r>
            <a:r>
              <a:rPr lang="en-US" sz="3200" i="1" dirty="0">
                <a:solidFill>
                  <a:srgbClr val="FFFFFF"/>
                </a:solidFill>
                <a:latin typeface="+mn-lt"/>
              </a:rPr>
              <a:t>density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?</a:t>
            </a: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1" name="CD Audio 10">
            <a:hlinkClick r:id="" action="ppaction://media"/>
          </p:cNvPr>
          <p:cNvPicPr>
            <a:picLocks noRot="1" noChangeAspect="1"/>
          </p:cNvPicPr>
          <p:nvPr>
            <a:audioCd>
              <a:st track="6" time="191"/>
              <a:end track="6" time="308"/>
            </a:audioCd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Activity: Sink or Float?</a:t>
            </a:r>
            <a:endParaRPr lang="en-US" sz="44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Take out the small object you brought from home.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Make a table like this in your science journal: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As we test the buoyancy of each item,                                     record the results.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What conclusions can you make?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562600" y="2667000"/>
          <a:ext cx="3048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471"/>
                <a:gridCol w="1165412"/>
                <a:gridCol w="986118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Object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Prediction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Actual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75895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ln/>
                <a:solidFill>
                  <a:srgbClr val="FF0000"/>
                </a:solidFill>
              </a:rPr>
              <a:t>Lesson 2: How are Properties of Matter Measured?</a:t>
            </a:r>
            <a:endParaRPr lang="en-US" sz="2800" b="1" dirty="0">
              <a:ln/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534400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Tools for Measuring Other Properties</a:t>
            </a:r>
          </a:p>
          <a:p>
            <a:pPr marL="9144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+mn-lt"/>
              </a:rPr>
              <a:t>	 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Checkpoint: How would you measure the volume of a liquid?  How could you measure the volume of a box?</a:t>
            </a: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1" name="CD Audio 10">
            <a:hlinkClick r:id="" action="ppaction://media"/>
          </p:cNvPr>
          <p:cNvPicPr>
            <a:picLocks noRot="1" noChangeAspect="1"/>
          </p:cNvPicPr>
          <p:nvPr>
            <a:audioCd>
              <a:st track="6" time="331"/>
              <a:end track="6" time="435"/>
            </a:audioCd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304800" y="2743200"/>
            <a:ext cx="8534400" cy="3581400"/>
          </a:xfrm>
        </p:spPr>
        <p:txBody>
          <a:bodyPr/>
          <a:lstStyle/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3200" b="1" smtClean="0">
                <a:solidFill>
                  <a:schemeClr val="hlink"/>
                </a:solidFill>
              </a:rPr>
              <a:t>I can </a:t>
            </a:r>
            <a:r>
              <a:rPr lang="en-US" sz="3200" b="1" smtClean="0">
                <a:solidFill>
                  <a:srgbClr val="9900CC"/>
                </a:solidFill>
              </a:rPr>
              <a:t>describe</a:t>
            </a:r>
            <a:r>
              <a:rPr lang="en-US" sz="3200" b="1" smtClean="0">
                <a:solidFill>
                  <a:schemeClr val="hlink"/>
                </a:solidFill>
              </a:rPr>
              <a:t> and </a:t>
            </a:r>
            <a:r>
              <a:rPr lang="en-US" sz="3200" b="1" smtClean="0">
                <a:solidFill>
                  <a:srgbClr val="9900CC"/>
                </a:solidFill>
              </a:rPr>
              <a:t>categorize</a:t>
            </a:r>
            <a:r>
              <a:rPr lang="en-US" sz="3200" b="1" smtClean="0">
                <a:solidFill>
                  <a:schemeClr val="hlink"/>
                </a:solidFill>
              </a:rPr>
              <a:t> using properties of matter.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3200" b="1" smtClean="0">
                <a:solidFill>
                  <a:schemeClr val="hlink"/>
                </a:solidFill>
              </a:rPr>
              <a:t>I can </a:t>
            </a:r>
            <a:r>
              <a:rPr lang="en-US" sz="3200" b="1" smtClean="0">
                <a:solidFill>
                  <a:srgbClr val="9900CC"/>
                </a:solidFill>
              </a:rPr>
              <a:t>tell</a:t>
            </a:r>
            <a:r>
              <a:rPr lang="en-US" sz="3200" b="1" smtClean="0">
                <a:solidFill>
                  <a:schemeClr val="hlink"/>
                </a:solidFill>
              </a:rPr>
              <a:t> the difference between solids, liquids, and gases.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3200" b="1" smtClean="0">
                <a:solidFill>
                  <a:schemeClr val="hlink"/>
                </a:solidFill>
              </a:rPr>
              <a:t>I can </a:t>
            </a:r>
            <a:r>
              <a:rPr lang="en-US" sz="3200" b="1" smtClean="0">
                <a:solidFill>
                  <a:srgbClr val="9900CC"/>
                </a:solidFill>
              </a:rPr>
              <a:t>compare</a:t>
            </a:r>
            <a:r>
              <a:rPr lang="en-US" sz="3200" b="1" smtClean="0">
                <a:solidFill>
                  <a:schemeClr val="hlink"/>
                </a:solidFill>
              </a:rPr>
              <a:t> states of matter.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3200" b="1" smtClean="0">
                <a:solidFill>
                  <a:schemeClr val="hlink"/>
                </a:solidFill>
              </a:rPr>
              <a:t>I can </a:t>
            </a:r>
            <a:r>
              <a:rPr lang="en-US" sz="3200" b="1" smtClean="0">
                <a:solidFill>
                  <a:srgbClr val="9900CC"/>
                </a:solidFill>
              </a:rPr>
              <a:t>measure</a:t>
            </a:r>
            <a:r>
              <a:rPr lang="en-US" sz="3200" b="1" smtClean="0">
                <a:solidFill>
                  <a:schemeClr val="hlink"/>
                </a:solidFill>
              </a:rPr>
              <a:t> properties of matter using appropriate tools.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22313" y="533400"/>
            <a:ext cx="7772400" cy="1524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Learning Targets:</a:t>
            </a:r>
            <a:endParaRPr lang="en-US" sz="4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2743200"/>
            <a:ext cx="8534400" cy="3581400"/>
          </a:xfrm>
        </p:spPr>
        <p:txBody>
          <a:bodyPr>
            <a:normAutofit/>
          </a:bodyPr>
          <a:lstStyle/>
          <a:p>
            <a:pPr marL="514350" indent="-514350" algn="l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sz="3200" cap="none" smtClean="0">
                <a:solidFill>
                  <a:schemeClr val="hlink"/>
                </a:solidFill>
              </a:rPr>
              <a:t>I can </a:t>
            </a:r>
            <a:r>
              <a:rPr lang="en-US" sz="3200" cap="none" smtClean="0">
                <a:solidFill>
                  <a:srgbClr val="9900CC"/>
                </a:solidFill>
              </a:rPr>
              <a:t>describe</a:t>
            </a:r>
            <a:r>
              <a:rPr lang="en-US" sz="3200" cap="none" smtClean="0">
                <a:solidFill>
                  <a:schemeClr val="hlink"/>
                </a:solidFill>
              </a:rPr>
              <a:t> and </a:t>
            </a:r>
            <a:r>
              <a:rPr lang="en-US" sz="3200" cap="none" smtClean="0">
                <a:solidFill>
                  <a:srgbClr val="9900CC"/>
                </a:solidFill>
              </a:rPr>
              <a:t>categorize</a:t>
            </a:r>
            <a:r>
              <a:rPr lang="en-US" sz="3200" cap="none" smtClean="0">
                <a:solidFill>
                  <a:schemeClr val="hlink"/>
                </a:solidFill>
              </a:rPr>
              <a:t> using properties of matter.</a:t>
            </a:r>
          </a:p>
          <a:p>
            <a:pPr marL="514350" indent="-514350" algn="l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sz="3200" cap="none" smtClean="0">
                <a:solidFill>
                  <a:schemeClr val="hlink"/>
                </a:solidFill>
              </a:rPr>
              <a:t>I can </a:t>
            </a:r>
            <a:r>
              <a:rPr lang="en-US" sz="3200" cap="none" smtClean="0">
                <a:solidFill>
                  <a:srgbClr val="9900CC"/>
                </a:solidFill>
              </a:rPr>
              <a:t>tell</a:t>
            </a:r>
            <a:r>
              <a:rPr lang="en-US" sz="3200" cap="none" smtClean="0">
                <a:solidFill>
                  <a:schemeClr val="hlink"/>
                </a:solidFill>
              </a:rPr>
              <a:t> the difference between solids, liquids, and gases.</a:t>
            </a:r>
          </a:p>
          <a:p>
            <a:pPr marL="514350" indent="-514350" algn="l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sz="3200" cap="none" smtClean="0">
                <a:solidFill>
                  <a:schemeClr val="hlink"/>
                </a:solidFill>
              </a:rPr>
              <a:t>I can </a:t>
            </a:r>
            <a:r>
              <a:rPr lang="en-US" sz="3200" cap="none" smtClean="0">
                <a:solidFill>
                  <a:srgbClr val="9900CC"/>
                </a:solidFill>
              </a:rPr>
              <a:t>compare</a:t>
            </a:r>
            <a:r>
              <a:rPr lang="en-US" sz="3200" cap="none" smtClean="0">
                <a:solidFill>
                  <a:schemeClr val="hlink"/>
                </a:solidFill>
              </a:rPr>
              <a:t> states of matter.</a:t>
            </a:r>
          </a:p>
          <a:p>
            <a:pPr marL="514350" indent="-514350" algn="l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sz="3200" cap="none" smtClean="0">
                <a:solidFill>
                  <a:schemeClr val="hlink"/>
                </a:solidFill>
              </a:rPr>
              <a:t>I can </a:t>
            </a:r>
            <a:r>
              <a:rPr lang="en-US" sz="3200" cap="none" smtClean="0">
                <a:solidFill>
                  <a:srgbClr val="9900CC"/>
                </a:solidFill>
              </a:rPr>
              <a:t>measure</a:t>
            </a:r>
            <a:r>
              <a:rPr lang="en-US" sz="3200" cap="none" smtClean="0">
                <a:solidFill>
                  <a:schemeClr val="hlink"/>
                </a:solidFill>
              </a:rPr>
              <a:t> properties of matter using appropriate tools.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Learning Targets: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4048"/>
            <a:ext cx="8534400" cy="75895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ln/>
                <a:solidFill>
                  <a:srgbClr val="FF0000"/>
                </a:solidFill>
              </a:rPr>
              <a:t>How to Read Science</a:t>
            </a:r>
            <a:endParaRPr lang="en-US" sz="5400" b="1" dirty="0">
              <a:ln/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5344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</a:rPr>
              <a:t>Reading Skill: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 CAUSE and EFFECT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  <a:p>
            <a:pPr marL="173038" indent="-1730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A </a:t>
            </a:r>
            <a:r>
              <a:rPr lang="en-US" sz="3200" b="1" dirty="0">
                <a:solidFill>
                  <a:srgbClr val="0070C0"/>
                </a:solidFill>
                <a:latin typeface="+mn-lt"/>
              </a:rPr>
              <a:t>cause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 makes something change.  An </a:t>
            </a:r>
            <a:r>
              <a:rPr lang="en-US" sz="3200" b="1" dirty="0">
                <a:solidFill>
                  <a:schemeClr val="accent2"/>
                </a:solidFill>
                <a:latin typeface="+mn-lt"/>
              </a:rPr>
              <a:t>effect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 is the change you observe.  Sometimes science writers use clue words or phrases such as </a:t>
            </a:r>
            <a:r>
              <a:rPr lang="en-US" sz="3200" i="1" dirty="0">
                <a:solidFill>
                  <a:srgbClr val="FFFFFF"/>
                </a:solidFill>
                <a:latin typeface="+mn-lt"/>
              </a:rPr>
              <a:t>because, so, since, 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and</a:t>
            </a:r>
            <a:r>
              <a:rPr lang="en-US" sz="3200" i="1" dirty="0">
                <a:solidFill>
                  <a:srgbClr val="FFFFFF"/>
                </a:solidFill>
                <a:latin typeface="+mn-lt"/>
              </a:rPr>
              <a:t> as a result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  to signal </a:t>
            </a:r>
            <a:r>
              <a:rPr lang="en-US" sz="3200" b="1" dirty="0">
                <a:solidFill>
                  <a:srgbClr val="0070C0"/>
                </a:solidFill>
                <a:latin typeface="+mn-lt"/>
              </a:rPr>
              <a:t>cause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 and </a:t>
            </a:r>
            <a:r>
              <a:rPr lang="en-US" sz="3200" b="1" dirty="0">
                <a:solidFill>
                  <a:schemeClr val="accent2"/>
                </a:solidFill>
                <a:latin typeface="+mn-lt"/>
              </a:rPr>
              <a:t>effect</a:t>
            </a:r>
            <a:r>
              <a:rPr lang="en-US" sz="3200" dirty="0">
                <a:solidFill>
                  <a:srgbClr val="FFFFFF"/>
                </a:solidFill>
                <a:latin typeface="+mn-l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2600" y="4724400"/>
            <a:ext cx="2209800" cy="15240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53000" y="4724400"/>
            <a:ext cx="2209800" cy="1524000"/>
          </a:xfrm>
          <a:prstGeom prst="rect">
            <a:avLst/>
          </a:prstGeom>
          <a:solidFill>
            <a:srgbClr val="FFFFFF"/>
          </a:solidFill>
          <a:ln w="5715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14800" y="54864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981200" y="5029200"/>
            <a:ext cx="175881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CAUSE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29200" y="5029200"/>
            <a:ext cx="200086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75895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n/>
                <a:solidFill>
                  <a:srgbClr val="FF0000"/>
                </a:solidFill>
              </a:rPr>
              <a:t>Lesson 1: How can we describe matter?</a:t>
            </a:r>
            <a:endParaRPr lang="en-US" sz="3600" b="1" dirty="0">
              <a:ln/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534400" cy="30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You are There!</a:t>
            </a: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Quick Activity: Sports Equipment</a:t>
            </a:r>
          </a:p>
          <a:p>
            <a:pPr marL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Is your piece of equipment a solid, liquid or gas?  Why?</a:t>
            </a:r>
          </a:p>
          <a:p>
            <a:pPr marL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  <a:hlinkClick r:id="rId2"/>
              </a:rPr>
              <a:t>Video: “Observing the Properties of Matter”</a:t>
            </a:r>
            <a:endParaRPr lang="en-US" sz="32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1" name="CD Audio 10">
            <a:hlinkClick r:id="" action="ppaction://media"/>
          </p:cNvPr>
          <p:cNvPicPr>
            <a:picLocks noRot="1" noChangeAspect="1"/>
          </p:cNvPicPr>
          <p:nvPr>
            <a:audioCd>
              <a:st track="4"/>
              <a:end track="4" time="35"/>
            </a:audioCd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balloon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752600" y="1757363"/>
            <a:ext cx="5638800" cy="433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4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8437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1752" y="228600"/>
            <a:ext cx="8534400" cy="758952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Activity: Goo Yuck</a:t>
            </a:r>
            <a:endParaRPr lang="en-US" sz="44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Observe the baggie of Goo Yuck your teacher gives you.  Do you think it is a solid, a liquid, or a gas?  Share with your neighbor.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Complete the experiments on your handout and record your results.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Tally how many times the Goo Yuck behaved like a solid and how many times it behaved like a liquid.  Color your pie chart accordingly.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Make a conclusion.  Share it with your neighbor.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endParaRPr lang="en-US" sz="2800" smtClean="0">
              <a:solidFill>
                <a:srgbClr val="FFFFFF"/>
              </a:solidFill>
            </a:endParaRP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endParaRPr lang="en-US" sz="2800" smtClean="0">
              <a:solidFill>
                <a:srgbClr val="FFFFFF"/>
              </a:solidFill>
            </a:endParaRPr>
          </a:p>
          <a:p>
            <a:pPr marL="514350" indent="-514350" eaLnBrk="1" hangingPunct="1">
              <a:buClr>
                <a:srgbClr val="FFFFFF"/>
              </a:buClr>
              <a:buSzPct val="100000"/>
            </a:pPr>
            <a:endParaRPr lang="en-US" sz="32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75895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n/>
                <a:solidFill>
                  <a:srgbClr val="FF0000"/>
                </a:solidFill>
              </a:rPr>
              <a:t>Lesson 1: How can we describe matter?</a:t>
            </a:r>
            <a:endParaRPr lang="en-US" sz="3600" b="1" dirty="0">
              <a:ln/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5344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A World of Matter</a:t>
            </a: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	Checkpoint: What is matter?</a:t>
            </a: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States of Matter</a:t>
            </a: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	Checkpoint: What are the three states of matter?</a:t>
            </a: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Parts of Matter</a:t>
            </a:r>
          </a:p>
          <a:p>
            <a:pPr marL="9144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	Checkpoint: Explain why most objects you observe are not elements.</a:t>
            </a:r>
          </a:p>
        </p:txBody>
      </p:sp>
      <p:pic>
        <p:nvPicPr>
          <p:cNvPr id="11" name="CD Audio 10">
            <a:hlinkClick r:id="" action="ppaction://media"/>
          </p:cNvPr>
          <p:cNvPicPr>
            <a:picLocks noRot="1" noChangeAspect="1"/>
          </p:cNvPicPr>
          <p:nvPr>
            <a:audioCd>
              <a:st track="5"/>
              <a:end track="5" time="68"/>
            </a:audioCd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D Audio 10">
            <a:hlinkClick r:id="" action="ppaction://media"/>
          </p:cNvPr>
          <p:cNvPicPr>
            <a:picLocks noRot="1" noChangeAspect="1"/>
          </p:cNvPicPr>
          <p:nvPr>
            <a:audioCd>
              <a:st track="5" time="105"/>
              <a:end track="5" time="265"/>
            </a:audioCd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124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D Audio 10">
            <a:hlinkClick r:id="" action="ppaction://media"/>
          </p:cNvPr>
          <p:cNvPicPr>
            <a:picLocks noRot="1" noChangeAspect="1"/>
          </p:cNvPicPr>
          <p:nvPr>
            <a:audioCd>
              <a:st track="5" time="287"/>
              <a:end track="5" time="364"/>
            </a:audioCd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1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6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3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239000" y="3429000"/>
            <a:ext cx="1371600" cy="2209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867400" y="3429000"/>
            <a:ext cx="1371600" cy="2209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Activity: Particle Posters</a:t>
            </a:r>
            <a:endParaRPr lang="en-US" sz="44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Look in your textbook on pages 280-281.  What do the pictures of particles look like for a solid?  A liquid?  A gas?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You are going to make your own poster showing particles in solids, liquids, and gases.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Fold your paper like this: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Label each section as shown.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Neatly illustrate each section.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  <a:buFont typeface="Wingdings 2" pitchFamily="18" charset="2"/>
              <a:buAutoNum type="arabicPeriod"/>
            </a:pPr>
            <a:r>
              <a:rPr lang="en-US" sz="2800" smtClean="0">
                <a:solidFill>
                  <a:srgbClr val="FFFFFF"/>
                </a:solidFill>
              </a:rPr>
              <a:t>Glue particles appropriately.</a:t>
            </a:r>
          </a:p>
          <a:p>
            <a:pPr marL="514350" indent="-514350" eaLnBrk="1" hangingPunct="1">
              <a:buClr>
                <a:srgbClr val="FFFFFF"/>
              </a:buClr>
              <a:buSzPct val="100000"/>
            </a:pPr>
            <a:endParaRPr lang="en-US" sz="3200" smtClean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3429000"/>
            <a:ext cx="1371600" cy="2209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67320" y="3424535"/>
            <a:ext cx="61908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Solid</a:t>
            </a:r>
          </a:p>
        </p:txBody>
      </p:sp>
      <p:sp>
        <p:nvSpPr>
          <p:cNvPr id="8" name="Rectangle 7"/>
          <p:cNvSpPr/>
          <p:nvPr/>
        </p:nvSpPr>
        <p:spPr>
          <a:xfrm>
            <a:off x="6209322" y="3429000"/>
            <a:ext cx="72487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Liquid</a:t>
            </a:r>
          </a:p>
        </p:txBody>
      </p:sp>
      <p:sp>
        <p:nvSpPr>
          <p:cNvPr id="9" name="Rectangle 8"/>
          <p:cNvSpPr/>
          <p:nvPr/>
        </p:nvSpPr>
        <p:spPr>
          <a:xfrm>
            <a:off x="7665022" y="3429000"/>
            <a:ext cx="56457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75895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ln/>
                <a:solidFill>
                  <a:srgbClr val="FF0000"/>
                </a:solidFill>
              </a:rPr>
              <a:t>Lesson 2: How are Properties of Matter Measured?</a:t>
            </a:r>
            <a:endParaRPr lang="en-US" sz="2800" b="1" dirty="0">
              <a:ln/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534400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Tools for Measuring Mass</a:t>
            </a:r>
          </a:p>
          <a:p>
            <a:pPr marL="9144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+mn-lt"/>
              </a:rPr>
              <a:t>	 </a:t>
            </a: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Tools for Measuring Volume </a:t>
            </a:r>
          </a:p>
          <a:p>
            <a:pPr marL="969963" indent="-51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	Checkpoint: How are an object’s mass and weight different?</a:t>
            </a: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  <a:p>
            <a:pPr marL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FF"/>
                </a:solidFill>
                <a:latin typeface="+mn-lt"/>
                <a:hlinkClick r:id="rId2"/>
              </a:rPr>
              <a:t>Video: “Measuring Matter”</a:t>
            </a:r>
          </a:p>
          <a:p>
            <a:pPr marL="9144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1" name="CD Audio 10">
            <a:hlinkClick r:id="" action="ppaction://media"/>
          </p:cNvPr>
          <p:cNvPicPr>
            <a:picLocks noRot="1" noChangeAspect="1"/>
          </p:cNvPicPr>
          <p:nvPr>
            <a:audioCd>
              <a:st track="6"/>
              <a:end track="6" time="90"/>
            </a:audioCd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D Audio 10">
            <a:hlinkClick r:id="" action="ppaction://media"/>
          </p:cNvPr>
          <p:cNvPicPr>
            <a:picLocks noRot="1" noChangeAspect="1"/>
          </p:cNvPicPr>
          <p:nvPr>
            <a:audioCd>
              <a:st track="6" time="91"/>
              <a:end track="6" time="169"/>
            </a:audioCd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2">
      <a:dk1>
        <a:sysClr val="windowText" lastClr="000000"/>
      </a:dk1>
      <a:lt1>
        <a:srgbClr val="00B0F0"/>
      </a:lt1>
      <a:dk2>
        <a:srgbClr val="00CC00"/>
      </a:dk2>
      <a:lt2>
        <a:srgbClr val="FFC000"/>
      </a:lt2>
      <a:accent1>
        <a:srgbClr val="FF0000"/>
      </a:accent1>
      <a:accent2>
        <a:srgbClr val="FF6600"/>
      </a:accent2>
      <a:accent3>
        <a:srgbClr val="7030A0"/>
      </a:accent3>
      <a:accent4>
        <a:srgbClr val="0070C0"/>
      </a:accent4>
      <a:accent5>
        <a:srgbClr val="8FB08C"/>
      </a:accent5>
      <a:accent6>
        <a:srgbClr val="D19049"/>
      </a:accent6>
      <a:hlink>
        <a:srgbClr val="FFFFFF"/>
      </a:hlink>
      <a:folHlink>
        <a:srgbClr val="694F07"/>
      </a:folHlink>
    </a:clrScheme>
    <a:fontScheme name="Custom 1">
      <a:majorFont>
        <a:latin typeface="Gilligans Island"/>
        <a:ea typeface=""/>
        <a:cs typeface=""/>
      </a:majorFont>
      <a:minorFont>
        <a:latin typeface="SF Cartoonist Hand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733</TotalTime>
  <Words>377</Words>
  <Application>Microsoft Office PowerPoint</Application>
  <PresentationFormat>On-screen Show (4:3)</PresentationFormat>
  <Paragraphs>57</Paragraphs>
  <Slides>13</Slides>
  <Notes>2</Notes>
  <HiddenSlides>0</HiddenSlides>
  <MMClips>9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13</vt:i4>
      </vt:variant>
    </vt:vector>
  </HeadingPairs>
  <TitlesOfParts>
    <vt:vector size="31" baseType="lpstr">
      <vt:lpstr>Arial</vt:lpstr>
      <vt:lpstr>Gilligans Island</vt:lpstr>
      <vt:lpstr>SF Cartoonist Hand</vt:lpstr>
      <vt:lpstr>Wingdings 2</vt:lpstr>
      <vt:lpstr>Wingdings</vt:lpstr>
      <vt:lpstr>Calibri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Civic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MATTER and its PROPERTIES</dc:title>
  <dc:creator>Alan</dc:creator>
  <cp:lastModifiedBy>cmartin</cp:lastModifiedBy>
  <cp:revision>23</cp:revision>
  <dcterms:created xsi:type="dcterms:W3CDTF">2009-01-18T18:23:00Z</dcterms:created>
  <dcterms:modified xsi:type="dcterms:W3CDTF">2009-02-25T20:24:49Z</dcterms:modified>
</cp:coreProperties>
</file>