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74"/>
  </p:handoutMasterIdLst>
  <p:sldIdLst>
    <p:sldId id="257" r:id="rId2"/>
    <p:sldId id="258" r:id="rId3"/>
    <p:sldId id="256" r:id="rId4"/>
    <p:sldId id="259" r:id="rId5"/>
    <p:sldId id="260" r:id="rId6"/>
    <p:sldId id="325" r:id="rId7"/>
    <p:sldId id="326" r:id="rId8"/>
    <p:sldId id="327" r:id="rId9"/>
    <p:sldId id="261" r:id="rId10"/>
    <p:sldId id="328" r:id="rId11"/>
    <p:sldId id="329" r:id="rId12"/>
    <p:sldId id="330" r:id="rId13"/>
    <p:sldId id="331" r:id="rId14"/>
    <p:sldId id="267" r:id="rId15"/>
    <p:sldId id="266" r:id="rId16"/>
    <p:sldId id="262" r:id="rId17"/>
    <p:sldId id="264" r:id="rId18"/>
    <p:sldId id="263" r:id="rId19"/>
    <p:sldId id="265" r:id="rId20"/>
    <p:sldId id="269"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321" r:id="rId34"/>
    <p:sldId id="283" r:id="rId35"/>
    <p:sldId id="323" r:id="rId36"/>
    <p:sldId id="286" r:id="rId37"/>
    <p:sldId id="287" r:id="rId38"/>
    <p:sldId id="322" r:id="rId39"/>
    <p:sldId id="288" r:id="rId40"/>
    <p:sldId id="324" r:id="rId41"/>
    <p:sldId id="285" r:id="rId42"/>
    <p:sldId id="289" r:id="rId43"/>
    <p:sldId id="290" r:id="rId44"/>
    <p:sldId id="291" r:id="rId45"/>
    <p:sldId id="292" r:id="rId46"/>
    <p:sldId id="320" r:id="rId47"/>
    <p:sldId id="293" r:id="rId48"/>
    <p:sldId id="294" r:id="rId49"/>
    <p:sldId id="295"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9" r:id="rId67"/>
    <p:sldId id="315" r:id="rId68"/>
    <p:sldId id="316" r:id="rId69"/>
    <p:sldId id="317" r:id="rId70"/>
    <p:sldId id="313" r:id="rId71"/>
    <p:sldId id="314" r:id="rId72"/>
    <p:sldId id="318" r:id="rId7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2771"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2772"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2773"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BB5F388-9AE5-47D2-BF08-068DD3A68358}" type="slidenum">
              <a:rPr lang="en-US"/>
              <a:pPr>
                <a:defRPr/>
              </a:pPr>
              <a:t>‹#›</a:t>
            </a:fld>
            <a:endParaRPr lang="en-US"/>
          </a:p>
        </p:txBody>
      </p:sp>
    </p:spTree>
    <p:extLst>
      <p:ext uri="{BB962C8B-B14F-4D97-AF65-F5344CB8AC3E}">
        <p14:creationId xmlns:p14="http://schemas.microsoft.com/office/powerpoint/2010/main" val="7377252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grpSp>
      <p:sp>
        <p:nvSpPr>
          <p:cNvPr id="1742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noProof="0" smtClean="0"/>
              <a:t>Click to edit Master title style</a:t>
            </a:r>
          </a:p>
        </p:txBody>
      </p:sp>
      <p:sp>
        <p:nvSpPr>
          <p:cNvPr id="1742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en-US" noProof="0" smtClean="0"/>
              <a:t>Click to edit Master subtitle style</a:t>
            </a:r>
          </a:p>
        </p:txBody>
      </p:sp>
      <p:sp>
        <p:nvSpPr>
          <p:cNvPr id="11" name="Rectangle 9"/>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12" name="Rectangle 10"/>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13" name="Rectangle 11"/>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825008BD-A2D9-4547-B7FA-9034A13F892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EE89654-C153-42F8-8518-55ABA336E7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8A53439-8753-47C0-B9E7-B4D4F62E9DC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F031E0B-2F19-4B6F-AC5F-0E434B4051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619435C-6061-416A-96E4-6484AF9688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1D00D2D-37EE-4C7E-A1FD-817704F05B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4837302-DBDD-40D2-BFCB-E4A1F86651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8C1FBB3E-8DCA-4921-8DCA-22B97544E87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E984275F-4200-4BAA-BD01-865D564E22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2A541AC3-9EFF-4C22-92B6-8136D39CAF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BD9389D-80A4-4BD1-AA29-71BF51F395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F4EDFD4-A257-4066-9273-4DA95B9C6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endParaRPr lang="en-US" sz="2400">
                <a:latin typeface="Times New Roman"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endParaRPr lang="en-US" sz="240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3"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16394"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16395"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5C11F4C7-9565-4065-B803-330CD3C0E3F7}" type="slidenum">
              <a:rPr lang="en-US"/>
              <a:pPr>
                <a:defRPr/>
              </a:pPr>
              <a:t>‹#›</a:t>
            </a:fld>
            <a:endParaRPr lang="en-US"/>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mtClean="0">
                <a:latin typeface="Bookman Old Style" pitchFamily="18" charset="0"/>
              </a:rPr>
              <a:t>Character Analysis</a:t>
            </a:r>
          </a:p>
        </p:txBody>
      </p:sp>
      <p:sp>
        <p:nvSpPr>
          <p:cNvPr id="3075" name="Rectangle 5"/>
          <p:cNvSpPr>
            <a:spLocks noGrp="1" noChangeArrowheads="1"/>
          </p:cNvSpPr>
          <p:nvPr>
            <p:ph type="subTitle" idx="1"/>
          </p:nvPr>
        </p:nvSpPr>
        <p:spPr/>
        <p:txBody>
          <a:bodyPr/>
          <a:lstStyle/>
          <a:p>
            <a:pPr eaLnBrk="1" hangingPunct="1"/>
            <a:r>
              <a:rPr lang="en-US" smtClean="0">
                <a:latin typeface="Bookman Old Style" pitchFamily="18" charset="0"/>
              </a:rPr>
              <a:t>Expository Essay Brainstorming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1143000"/>
          </a:xfrm>
        </p:spPr>
        <p:txBody>
          <a:bodyPr/>
          <a:lstStyle/>
          <a:p>
            <a:r>
              <a:rPr lang="en-US" smtClean="0"/>
              <a:t>Developing an Outline</a:t>
            </a:r>
          </a:p>
        </p:txBody>
      </p:sp>
      <p:sp>
        <p:nvSpPr>
          <p:cNvPr id="12291" name="Content Placeholder 2"/>
          <p:cNvSpPr>
            <a:spLocks noGrp="1"/>
          </p:cNvSpPr>
          <p:nvPr>
            <p:ph idx="1"/>
          </p:nvPr>
        </p:nvSpPr>
        <p:spPr>
          <a:xfrm>
            <a:off x="457200" y="1066800"/>
            <a:ext cx="8229600" cy="5562600"/>
          </a:xfrm>
        </p:spPr>
        <p:txBody>
          <a:bodyPr/>
          <a:lstStyle/>
          <a:p>
            <a:r>
              <a:rPr lang="en-US" sz="2100" smtClean="0"/>
              <a:t>Introduction</a:t>
            </a:r>
          </a:p>
          <a:p>
            <a:pPr lvl="1"/>
            <a:r>
              <a:rPr lang="en-US" sz="2100" smtClean="0"/>
              <a:t>Thesis</a:t>
            </a:r>
          </a:p>
          <a:p>
            <a:r>
              <a:rPr lang="en-US" sz="2100" smtClean="0"/>
              <a:t>Body Paragraph One: ___________</a:t>
            </a:r>
          </a:p>
          <a:p>
            <a:pPr lvl="1"/>
            <a:r>
              <a:rPr lang="en-US" sz="2100" smtClean="0"/>
              <a:t>Action</a:t>
            </a:r>
          </a:p>
          <a:p>
            <a:pPr lvl="1"/>
            <a:r>
              <a:rPr lang="en-US" sz="2100" smtClean="0"/>
              <a:t>Citation</a:t>
            </a:r>
          </a:p>
          <a:p>
            <a:pPr lvl="1"/>
            <a:r>
              <a:rPr lang="en-US" sz="2100" smtClean="0"/>
              <a:t>Explanation</a:t>
            </a:r>
          </a:p>
          <a:p>
            <a:r>
              <a:rPr lang="en-US" sz="2100" smtClean="0"/>
              <a:t>Body Paragraph Two: ___________</a:t>
            </a:r>
          </a:p>
          <a:p>
            <a:pPr lvl="1"/>
            <a:r>
              <a:rPr lang="en-US" sz="2100" smtClean="0"/>
              <a:t>Action</a:t>
            </a:r>
          </a:p>
          <a:p>
            <a:pPr lvl="1"/>
            <a:r>
              <a:rPr lang="en-US" sz="2100" smtClean="0"/>
              <a:t>Citation</a:t>
            </a:r>
          </a:p>
          <a:p>
            <a:pPr lvl="1"/>
            <a:r>
              <a:rPr lang="en-US" sz="2100" smtClean="0"/>
              <a:t>Explanation</a:t>
            </a:r>
          </a:p>
          <a:p>
            <a:r>
              <a:rPr lang="en-US" sz="2100" smtClean="0"/>
              <a:t>Body Paragraph Three: ___________</a:t>
            </a:r>
          </a:p>
          <a:p>
            <a:pPr lvl="1"/>
            <a:r>
              <a:rPr lang="en-US" sz="2100" smtClean="0"/>
              <a:t>Action</a:t>
            </a:r>
          </a:p>
          <a:p>
            <a:pPr lvl="1"/>
            <a:r>
              <a:rPr lang="en-US" sz="2100" smtClean="0"/>
              <a:t>Citation</a:t>
            </a:r>
          </a:p>
          <a:p>
            <a:pPr lvl="1"/>
            <a:r>
              <a:rPr lang="en-US" sz="2100" smtClean="0"/>
              <a:t>Explanation</a:t>
            </a:r>
          </a:p>
          <a:p>
            <a:r>
              <a:rPr lang="en-US" sz="2100" smtClean="0"/>
              <a:t>Conclusion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6200"/>
            <a:ext cx="8229600" cy="1143000"/>
          </a:xfrm>
        </p:spPr>
        <p:txBody>
          <a:bodyPr/>
          <a:lstStyle/>
          <a:p>
            <a:r>
              <a:rPr lang="en-US" smtClean="0"/>
              <a:t>Developing an Outline: Example</a:t>
            </a:r>
          </a:p>
        </p:txBody>
      </p:sp>
      <p:sp>
        <p:nvSpPr>
          <p:cNvPr id="13315" name="Content Placeholder 2"/>
          <p:cNvSpPr>
            <a:spLocks noGrp="1"/>
          </p:cNvSpPr>
          <p:nvPr>
            <p:ph idx="1"/>
          </p:nvPr>
        </p:nvSpPr>
        <p:spPr>
          <a:xfrm>
            <a:off x="457200" y="990600"/>
            <a:ext cx="8229600" cy="5562600"/>
          </a:xfrm>
        </p:spPr>
        <p:txBody>
          <a:bodyPr/>
          <a:lstStyle/>
          <a:p>
            <a:r>
              <a:rPr lang="en-US" sz="2100" smtClean="0"/>
              <a:t>Introduction</a:t>
            </a:r>
          </a:p>
          <a:p>
            <a:pPr lvl="1"/>
            <a:r>
              <a:rPr lang="en-US" sz="2100" smtClean="0"/>
              <a:t>Cole was a naïve, destructive and dynamic character.</a:t>
            </a:r>
          </a:p>
          <a:p>
            <a:r>
              <a:rPr lang="en-US" sz="2100" smtClean="0"/>
              <a:t>Body Paragraph One: NAIVE</a:t>
            </a:r>
          </a:p>
          <a:p>
            <a:pPr lvl="1"/>
            <a:r>
              <a:rPr lang="en-US" sz="2100" smtClean="0"/>
              <a:t>Action: Thought he could kill the Spirit Bear</a:t>
            </a:r>
          </a:p>
          <a:p>
            <a:pPr lvl="1"/>
            <a:r>
              <a:rPr lang="en-US" sz="2100" smtClean="0"/>
              <a:t>Citation: “If I see that bear, I’ll kill him” (18).</a:t>
            </a:r>
          </a:p>
          <a:p>
            <a:pPr lvl="1"/>
            <a:r>
              <a:rPr lang="en-US" sz="2100" smtClean="0"/>
              <a:t>Explanation: </a:t>
            </a:r>
            <a:r>
              <a:rPr lang="en-US" sz="1800" smtClean="0"/>
              <a:t>This quote shows that Cole was naïve because…</a:t>
            </a:r>
          </a:p>
          <a:p>
            <a:r>
              <a:rPr lang="en-US" sz="2100" smtClean="0"/>
              <a:t>Body Paragraph Two: DESTRUCTIVE</a:t>
            </a:r>
          </a:p>
          <a:p>
            <a:pPr lvl="1"/>
            <a:r>
              <a:rPr lang="en-US" sz="2100" smtClean="0"/>
              <a:t>Action: Beats up Peter</a:t>
            </a:r>
          </a:p>
          <a:p>
            <a:pPr lvl="1"/>
            <a:r>
              <a:rPr lang="en-US" sz="2100" smtClean="0"/>
              <a:t>Citation: “Cole beat Peter senseless” (13).</a:t>
            </a:r>
          </a:p>
          <a:p>
            <a:pPr lvl="1"/>
            <a:r>
              <a:rPr lang="en-US" sz="2100" smtClean="0"/>
              <a:t>Explanation: </a:t>
            </a:r>
            <a:r>
              <a:rPr lang="en-US" sz="1800" smtClean="0"/>
              <a:t>This quote shows that Cole was naïve because…</a:t>
            </a:r>
          </a:p>
          <a:p>
            <a:r>
              <a:rPr lang="en-US" sz="2100" smtClean="0"/>
              <a:t>Body Paragraph Three: DYNAMIC</a:t>
            </a:r>
          </a:p>
          <a:p>
            <a:pPr lvl="1"/>
            <a:r>
              <a:rPr lang="en-US" sz="2100" smtClean="0"/>
              <a:t>Action: Learns to respect nature</a:t>
            </a:r>
          </a:p>
          <a:p>
            <a:pPr lvl="1"/>
            <a:r>
              <a:rPr lang="en-US" sz="2100" smtClean="0"/>
              <a:t>Citation: </a:t>
            </a:r>
            <a:r>
              <a:rPr lang="en-US" sz="2000" smtClean="0"/>
              <a:t>"Fall seven times, stand up eight"</a:t>
            </a:r>
          </a:p>
          <a:p>
            <a:pPr lvl="1"/>
            <a:r>
              <a:rPr lang="en-US" sz="2100" smtClean="0"/>
              <a:t>Explanation: </a:t>
            </a:r>
            <a:r>
              <a:rPr lang="en-US" sz="1800" smtClean="0"/>
              <a:t>This quote shows that Cole was naïve because…</a:t>
            </a:r>
          </a:p>
          <a:p>
            <a:r>
              <a:rPr lang="en-US" sz="2100" smtClean="0"/>
              <a:t>Conclusion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229600" cy="1143000"/>
          </a:xfrm>
        </p:spPr>
        <p:txBody>
          <a:bodyPr/>
          <a:lstStyle/>
          <a:p>
            <a:r>
              <a:rPr lang="en-US" smtClean="0"/>
              <a:t>Developing Your Outline: Homework</a:t>
            </a:r>
          </a:p>
        </p:txBody>
      </p:sp>
      <p:sp>
        <p:nvSpPr>
          <p:cNvPr id="14339" name="Content Placeholder 2"/>
          <p:cNvSpPr>
            <a:spLocks noGrp="1"/>
          </p:cNvSpPr>
          <p:nvPr>
            <p:ph idx="1"/>
          </p:nvPr>
        </p:nvSpPr>
        <p:spPr>
          <a:xfrm>
            <a:off x="457200" y="1066800"/>
            <a:ext cx="5181600" cy="5562600"/>
          </a:xfrm>
        </p:spPr>
        <p:txBody>
          <a:bodyPr/>
          <a:lstStyle/>
          <a:p>
            <a:r>
              <a:rPr lang="en-US" sz="2100" smtClean="0"/>
              <a:t>Introduction</a:t>
            </a:r>
          </a:p>
          <a:p>
            <a:pPr lvl="1"/>
            <a:r>
              <a:rPr lang="en-US" sz="2100" smtClean="0">
                <a:solidFill>
                  <a:srgbClr val="FF0000"/>
                </a:solidFill>
              </a:rPr>
              <a:t>Thesis</a:t>
            </a:r>
          </a:p>
          <a:p>
            <a:r>
              <a:rPr lang="en-US" sz="2100" smtClean="0"/>
              <a:t>Body Paragraph One: </a:t>
            </a:r>
            <a:r>
              <a:rPr lang="en-US" sz="2100" smtClean="0">
                <a:solidFill>
                  <a:srgbClr val="FF0000"/>
                </a:solidFill>
              </a:rPr>
              <a:t>___________</a:t>
            </a:r>
          </a:p>
          <a:p>
            <a:pPr lvl="1"/>
            <a:r>
              <a:rPr lang="en-US" sz="2100" smtClean="0">
                <a:solidFill>
                  <a:srgbClr val="FF0000"/>
                </a:solidFill>
              </a:rPr>
              <a:t>Action</a:t>
            </a:r>
          </a:p>
          <a:p>
            <a:pPr lvl="1"/>
            <a:r>
              <a:rPr lang="en-US" sz="2100" smtClean="0">
                <a:solidFill>
                  <a:srgbClr val="FF0000"/>
                </a:solidFill>
              </a:rPr>
              <a:t>Citation</a:t>
            </a:r>
          </a:p>
          <a:p>
            <a:pPr lvl="1"/>
            <a:r>
              <a:rPr lang="en-US" sz="2100" smtClean="0">
                <a:solidFill>
                  <a:srgbClr val="FF0000"/>
                </a:solidFill>
              </a:rPr>
              <a:t>Explanation</a:t>
            </a:r>
          </a:p>
          <a:p>
            <a:r>
              <a:rPr lang="en-US" sz="2100" smtClean="0"/>
              <a:t>Body Paragraph Two: </a:t>
            </a:r>
            <a:r>
              <a:rPr lang="en-US" sz="2100" smtClean="0">
                <a:solidFill>
                  <a:srgbClr val="FF0000"/>
                </a:solidFill>
              </a:rPr>
              <a:t>___________</a:t>
            </a:r>
          </a:p>
          <a:p>
            <a:pPr lvl="1"/>
            <a:r>
              <a:rPr lang="en-US" sz="2100" smtClean="0">
                <a:solidFill>
                  <a:srgbClr val="FF0000"/>
                </a:solidFill>
              </a:rPr>
              <a:t>Action</a:t>
            </a:r>
          </a:p>
          <a:p>
            <a:pPr lvl="1"/>
            <a:r>
              <a:rPr lang="en-US" sz="2100" smtClean="0">
                <a:solidFill>
                  <a:srgbClr val="FF0000"/>
                </a:solidFill>
              </a:rPr>
              <a:t>Citation</a:t>
            </a:r>
          </a:p>
          <a:p>
            <a:pPr lvl="1"/>
            <a:r>
              <a:rPr lang="en-US" sz="2100" smtClean="0">
                <a:solidFill>
                  <a:srgbClr val="FF0000"/>
                </a:solidFill>
              </a:rPr>
              <a:t>Explanation</a:t>
            </a:r>
          </a:p>
          <a:p>
            <a:r>
              <a:rPr lang="en-US" sz="2100" smtClean="0"/>
              <a:t>Body Paragraph Three: </a:t>
            </a:r>
            <a:r>
              <a:rPr lang="en-US" sz="2100" smtClean="0">
                <a:solidFill>
                  <a:srgbClr val="FF0000"/>
                </a:solidFill>
              </a:rPr>
              <a:t>___________</a:t>
            </a:r>
          </a:p>
          <a:p>
            <a:pPr lvl="1"/>
            <a:r>
              <a:rPr lang="en-US" sz="2100" smtClean="0">
                <a:solidFill>
                  <a:srgbClr val="FF0000"/>
                </a:solidFill>
              </a:rPr>
              <a:t>Action</a:t>
            </a:r>
          </a:p>
          <a:p>
            <a:pPr lvl="1"/>
            <a:r>
              <a:rPr lang="en-US" sz="2100" smtClean="0">
                <a:solidFill>
                  <a:srgbClr val="FF0000"/>
                </a:solidFill>
              </a:rPr>
              <a:t>Citation</a:t>
            </a:r>
          </a:p>
          <a:p>
            <a:pPr lvl="1"/>
            <a:r>
              <a:rPr lang="en-US" sz="2100" smtClean="0">
                <a:solidFill>
                  <a:srgbClr val="FF0000"/>
                </a:solidFill>
              </a:rPr>
              <a:t>Explanation</a:t>
            </a:r>
          </a:p>
          <a:p>
            <a:r>
              <a:rPr lang="en-US" sz="2100" smtClean="0"/>
              <a:t>Conclusion</a:t>
            </a:r>
          </a:p>
        </p:txBody>
      </p:sp>
      <p:sp>
        <p:nvSpPr>
          <p:cNvPr id="14340" name="TextBox 3"/>
          <p:cNvSpPr txBox="1">
            <a:spLocks noChangeArrowheads="1"/>
          </p:cNvSpPr>
          <p:nvPr/>
        </p:nvSpPr>
        <p:spPr bwMode="auto">
          <a:xfrm>
            <a:off x="5715000" y="1752600"/>
            <a:ext cx="2895600" cy="3170238"/>
          </a:xfrm>
          <a:prstGeom prst="rect">
            <a:avLst/>
          </a:prstGeom>
          <a:noFill/>
          <a:ln w="9525">
            <a:noFill/>
            <a:miter lim="800000"/>
            <a:headEnd/>
            <a:tailEnd/>
          </a:ln>
        </p:spPr>
        <p:txBody>
          <a:bodyPr>
            <a:spAutoFit/>
          </a:bodyPr>
          <a:lstStyle/>
          <a:p>
            <a:r>
              <a:rPr lang="en-US" sz="2000"/>
              <a:t>The portions that are in red will need to be filled in with your original thoughts.  </a:t>
            </a:r>
          </a:p>
          <a:p>
            <a:endParaRPr lang="en-US" sz="2000"/>
          </a:p>
          <a:p>
            <a:r>
              <a:rPr lang="en-US" sz="2000"/>
              <a:t>The portions in black can be left alone (do not write your introduction or conclusion at this time).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p:txBody>
          <a:bodyPr/>
          <a:lstStyle/>
          <a:p>
            <a:pPr eaLnBrk="1" hangingPunct="1"/>
            <a:r>
              <a:rPr lang="en-US" smtClean="0">
                <a:latin typeface="Bookman Old Style" pitchFamily="18" charset="0"/>
              </a:rPr>
              <a:t>Including a Citation from Text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Bookman Old Style" pitchFamily="18" charset="0"/>
              </a:rPr>
              <a:t>Expectations: Citing Quotes</a:t>
            </a:r>
          </a:p>
        </p:txBody>
      </p:sp>
      <p:sp>
        <p:nvSpPr>
          <p:cNvPr id="16387" name="Rectangle 3"/>
          <p:cNvSpPr>
            <a:spLocks noGrp="1" noChangeArrowheads="1"/>
          </p:cNvSpPr>
          <p:nvPr>
            <p:ph type="body" idx="1"/>
          </p:nvPr>
        </p:nvSpPr>
        <p:spPr/>
        <p:txBody>
          <a:bodyPr/>
          <a:lstStyle/>
          <a:p>
            <a:pPr eaLnBrk="1" hangingPunct="1"/>
            <a:r>
              <a:rPr lang="en-US" smtClean="0">
                <a:latin typeface="Bookman Old Style" pitchFamily="18" charset="0"/>
              </a:rPr>
              <a:t>What do you notice about the quote in this sentence? How is it cited?</a:t>
            </a:r>
          </a:p>
          <a:p>
            <a:pPr eaLnBrk="1" hangingPunct="1"/>
            <a:endParaRPr lang="en-US" smtClean="0">
              <a:latin typeface="Bookman Old Style" pitchFamily="18" charset="0"/>
            </a:endParaRPr>
          </a:p>
          <a:p>
            <a:pPr eaLnBrk="1" hangingPunct="1"/>
            <a:r>
              <a:rPr lang="en-US" smtClean="0">
                <a:latin typeface="Bookman Old Style" pitchFamily="18" charset="0"/>
              </a:rPr>
              <a:t>When speaking to Garvey and Edwin, Cole tells them, “If I see that bear, I’ll kill him” (18).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Bookman Old Style" pitchFamily="18" charset="0"/>
              </a:rPr>
              <a:t>Expectations: Citing Quotes</a:t>
            </a:r>
          </a:p>
        </p:txBody>
      </p:sp>
      <p:sp>
        <p:nvSpPr>
          <p:cNvPr id="17411" name="Rectangle 3"/>
          <p:cNvSpPr>
            <a:spLocks noGrp="1" noChangeArrowheads="1"/>
          </p:cNvSpPr>
          <p:nvPr>
            <p:ph type="body" idx="1"/>
          </p:nvPr>
        </p:nvSpPr>
        <p:spPr/>
        <p:txBody>
          <a:bodyPr/>
          <a:lstStyle/>
          <a:p>
            <a:pPr eaLnBrk="1" hangingPunct="1"/>
            <a:r>
              <a:rPr lang="en-US" smtClean="0">
                <a:latin typeface="Bookman Old Style" pitchFamily="18" charset="0"/>
              </a:rPr>
              <a:t>Quotes must be written word for word</a:t>
            </a:r>
          </a:p>
          <a:p>
            <a:pPr eaLnBrk="1" hangingPunct="1"/>
            <a:r>
              <a:rPr lang="en-US" smtClean="0">
                <a:latin typeface="Bookman Old Style" pitchFamily="18" charset="0"/>
              </a:rPr>
              <a:t>Quotes must have “”</a:t>
            </a:r>
          </a:p>
          <a:p>
            <a:pPr eaLnBrk="1" hangingPunct="1"/>
            <a:r>
              <a:rPr lang="en-US" smtClean="0">
                <a:latin typeface="Bookman Old Style" pitchFamily="18" charset="0"/>
              </a:rPr>
              <a:t>Page number must be included</a:t>
            </a:r>
          </a:p>
          <a:p>
            <a:pPr eaLnBrk="1" hangingPunct="1"/>
            <a:r>
              <a:rPr lang="en-US" smtClean="0">
                <a:latin typeface="Bookman Old Style" pitchFamily="18" charset="0"/>
              </a:rPr>
              <a:t>Page number comes after the quote and is in ()</a:t>
            </a:r>
          </a:p>
          <a:p>
            <a:pPr eaLnBrk="1" hangingPunct="1"/>
            <a:r>
              <a:rPr lang="en-US" smtClean="0">
                <a:latin typeface="Bookman Old Style" pitchFamily="18" charset="0"/>
              </a:rPr>
              <a:t>Punctuation follows the page number</a:t>
            </a:r>
          </a:p>
          <a:p>
            <a:pPr eaLnBrk="1" hangingPunct="1"/>
            <a:r>
              <a:rPr lang="en-US" smtClean="0">
                <a:latin typeface="Bookman Old Style" pitchFamily="18" charset="0"/>
              </a:rPr>
              <a:t>Do not include the word “page” within the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p:txBody>
          <a:bodyPr/>
          <a:lstStyle/>
          <a:p>
            <a:pPr eaLnBrk="1" hangingPunct="1"/>
            <a:r>
              <a:rPr lang="en-US" smtClean="0">
                <a:latin typeface="Bookman Old Style" pitchFamily="18" charset="0"/>
              </a:rPr>
              <a:t>Creating a Body Paragraph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latin typeface="Bookman Old Style" pitchFamily="18" charset="0"/>
              </a:rPr>
              <a:t>Body Paragraph Expectations</a:t>
            </a:r>
          </a:p>
        </p:txBody>
      </p:sp>
      <p:sp>
        <p:nvSpPr>
          <p:cNvPr id="19459" name="Rectangle 3"/>
          <p:cNvSpPr>
            <a:spLocks noGrp="1" noChangeArrowheads="1"/>
          </p:cNvSpPr>
          <p:nvPr>
            <p:ph type="body" idx="1"/>
          </p:nvPr>
        </p:nvSpPr>
        <p:spPr/>
        <p:txBody>
          <a:bodyPr/>
          <a:lstStyle/>
          <a:p>
            <a:pPr eaLnBrk="1" hangingPunct="1"/>
            <a:r>
              <a:rPr lang="en-US" smtClean="0">
                <a:latin typeface="Bookman Old Style" pitchFamily="18" charset="0"/>
              </a:rPr>
              <a:t>Body paragraphs will be at least six sentences long</a:t>
            </a:r>
          </a:p>
          <a:p>
            <a:pPr eaLnBrk="1" hangingPunct="1"/>
            <a:r>
              <a:rPr lang="en-US" smtClean="0">
                <a:latin typeface="Bookman Old Style" pitchFamily="18" charset="0"/>
              </a:rPr>
              <a:t>Each paragraph will address a new trait</a:t>
            </a:r>
          </a:p>
          <a:p>
            <a:pPr eaLnBrk="1" hangingPunct="1"/>
            <a:r>
              <a:rPr lang="en-US" smtClean="0">
                <a:latin typeface="Bookman Old Style" pitchFamily="18" charset="0"/>
              </a:rPr>
              <a:t>Each paragraph will follow your outline including one action and one citation.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Bookman Old Style" pitchFamily="18" charset="0"/>
              </a:rPr>
              <a:t>Body Paragraph Expectations: Outline</a:t>
            </a:r>
          </a:p>
        </p:txBody>
      </p:sp>
      <p:sp>
        <p:nvSpPr>
          <p:cNvPr id="2048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 (Why does this action support your trait?)</a:t>
            </a:r>
          </a:p>
          <a:p>
            <a:pPr marL="609600" indent="-609600" eaLnBrk="1" hangingPunct="1">
              <a:buFont typeface="Wingdings" pitchFamily="2" charset="2"/>
              <a:buAutoNum type="arabicPeriod"/>
            </a:pPr>
            <a:r>
              <a:rPr lang="en-US" smtClean="0">
                <a:latin typeface="Bookman Old Style" pitchFamily="18" charset="0"/>
              </a:rPr>
              <a:t>Citation that supports the trait</a:t>
            </a:r>
          </a:p>
          <a:p>
            <a:pPr marL="609600" indent="-609600" eaLnBrk="1" hangingPunct="1">
              <a:buFont typeface="Wingdings" pitchFamily="2" charset="2"/>
              <a:buAutoNum type="arabicPeriod"/>
            </a:pPr>
            <a:r>
              <a:rPr lang="en-US" smtClean="0">
                <a:latin typeface="Bookman Old Style" pitchFamily="18" charset="0"/>
              </a:rPr>
              <a:t>Explanation (Why does this quote support your trait?)</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Bookman Old Style" pitchFamily="18" charset="0"/>
              </a:rPr>
              <a:t>Body Paragraph Expectations: Example</a:t>
            </a:r>
          </a:p>
        </p:txBody>
      </p:sp>
      <p:sp>
        <p:nvSpPr>
          <p:cNvPr id="2150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smtClean="0">
                <a:latin typeface="Bookman Old Style" pitchFamily="18" charset="0"/>
              </a:rPr>
              <a:t>		(1) While Cole was destructive, he was also a very naïve character. (2) In chapter two, Cole believes that he can destroy Spirit Bear. (3) Cole does not respect nature and is determined to defeat it single-handedly. (4) When speaking to Garvey and Edwin, Cole tells them that “If I see that bear, I’ll kill him” (18). (5) In this moment, Cole is showing that he is arrogant and immature.  He does not realize the power of nature and the Spirit Bear. (6) He does not understand the world around him and is thus naïve.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Bookman Old Style" pitchFamily="18" charset="0"/>
              </a:rPr>
              <a:t>Developing a Character Analysis</a:t>
            </a:r>
          </a:p>
        </p:txBody>
      </p:sp>
      <p:sp>
        <p:nvSpPr>
          <p:cNvPr id="4099" name="Rectangle 3"/>
          <p:cNvSpPr>
            <a:spLocks noGrp="1" noChangeArrowheads="1"/>
          </p:cNvSpPr>
          <p:nvPr>
            <p:ph type="body" idx="1"/>
          </p:nvPr>
        </p:nvSpPr>
        <p:spPr/>
        <p:txBody>
          <a:bodyPr/>
          <a:lstStyle/>
          <a:p>
            <a:pPr marL="609600" indent="-609600" eaLnBrk="1" hangingPunct="1"/>
            <a:r>
              <a:rPr lang="en-US" smtClean="0">
                <a:latin typeface="Bookman Old Style" pitchFamily="18" charset="0"/>
              </a:rPr>
              <a:t>Using your summer essay, Choose </a:t>
            </a:r>
            <a:r>
              <a:rPr lang="en-US" b="1" smtClean="0">
                <a:latin typeface="Bookman Old Style" pitchFamily="18" charset="0"/>
              </a:rPr>
              <a:t>one</a:t>
            </a:r>
            <a:r>
              <a:rPr lang="en-US" smtClean="0">
                <a:latin typeface="Bookman Old Style" pitchFamily="18" charset="0"/>
              </a:rPr>
              <a:t> character from your novel that you know a lot about.</a:t>
            </a:r>
            <a:br>
              <a:rPr lang="en-US" smtClean="0">
                <a:latin typeface="Bookman Old Style" pitchFamily="18" charset="0"/>
              </a:rPr>
            </a:br>
            <a:endParaRPr lang="en-US" smtClean="0">
              <a:latin typeface="Bookman Old Style" pitchFamily="18" charset="0"/>
            </a:endParaRPr>
          </a:p>
          <a:p>
            <a:pPr marL="609600" indent="-609600" eaLnBrk="1" hangingPunct="1"/>
            <a:r>
              <a:rPr lang="en-US" smtClean="0">
                <a:latin typeface="Bookman Old Style" pitchFamily="18" charset="0"/>
              </a:rPr>
              <a:t>Brainstorm a list of words that describe your character – be sure to use words from your essay and others that might come to mind.</a:t>
            </a:r>
          </a:p>
          <a:p>
            <a:pPr marL="609600" indent="-609600"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Bookman Old Style" pitchFamily="18" charset="0"/>
              </a:rPr>
              <a:t>Body Paragraph: HOMEWORK</a:t>
            </a:r>
          </a:p>
        </p:txBody>
      </p:sp>
      <p:sp>
        <p:nvSpPr>
          <p:cNvPr id="22531" name="Rectangle 3"/>
          <p:cNvSpPr>
            <a:spLocks noGrp="1" noChangeArrowheads="1"/>
          </p:cNvSpPr>
          <p:nvPr>
            <p:ph type="body" idx="1"/>
          </p:nvPr>
        </p:nvSpPr>
        <p:spPr/>
        <p:txBody>
          <a:bodyPr/>
          <a:lstStyle/>
          <a:p>
            <a:pPr eaLnBrk="1" hangingPunct="1"/>
            <a:r>
              <a:rPr lang="en-US" smtClean="0">
                <a:latin typeface="Bookman Old Style" pitchFamily="18" charset="0"/>
              </a:rPr>
              <a:t>Write one body paragraph in class</a:t>
            </a:r>
          </a:p>
          <a:p>
            <a:pPr eaLnBrk="1" hangingPunct="1"/>
            <a:r>
              <a:rPr lang="en-US" smtClean="0">
                <a:latin typeface="Bookman Old Style" pitchFamily="18" charset="0"/>
              </a:rPr>
              <a:t>Follow the Body Paragraph expectations</a:t>
            </a:r>
          </a:p>
          <a:p>
            <a:pPr eaLnBrk="1" hangingPunct="1"/>
            <a:r>
              <a:rPr lang="en-US" smtClean="0">
                <a:latin typeface="Bookman Old Style" pitchFamily="18" charset="0"/>
              </a:rPr>
              <a:t>Be sure to use citations correctly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r>
              <a:rPr lang="en-US" smtClean="0">
                <a:latin typeface="Bookman Old Style" pitchFamily="18" charset="0"/>
              </a:rPr>
              <a:t>Peer Editing</a:t>
            </a:r>
          </a:p>
        </p:txBody>
      </p:sp>
      <p:sp>
        <p:nvSpPr>
          <p:cNvPr id="23555" name="Rectangle 3"/>
          <p:cNvSpPr>
            <a:spLocks noGrp="1" noChangeArrowheads="1"/>
          </p:cNvSpPr>
          <p:nvPr>
            <p:ph type="subTitle" idx="1"/>
          </p:nvPr>
        </p:nvSpPr>
        <p:spPr>
          <a:xfrm>
            <a:off x="457200" y="3505200"/>
            <a:ext cx="8001000" cy="1752600"/>
          </a:xfrm>
        </p:spPr>
        <p:txBody>
          <a:bodyPr/>
          <a:lstStyle/>
          <a:p>
            <a:pPr eaLnBrk="1" hangingPunct="1"/>
            <a:r>
              <a:rPr lang="en-US" smtClean="0">
                <a:latin typeface="Bookman Old Style" pitchFamily="18" charset="0"/>
              </a:rPr>
              <a:t>Please pass your paper to the right…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latin typeface="Bookman Old Style" pitchFamily="18" charset="0"/>
              </a:rPr>
              <a:t>Peer One</a:t>
            </a:r>
            <a:r>
              <a:rPr lang="en-US" smtClean="0"/>
              <a:t>	</a:t>
            </a:r>
          </a:p>
        </p:txBody>
      </p:sp>
      <p:sp>
        <p:nvSpPr>
          <p:cNvPr id="24579"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Using the outline for the body paragraph, make sure that the writer has all six required sentences. </a:t>
            </a:r>
          </a:p>
          <a:p>
            <a:pPr eaLnBrk="1" hangingPunct="1"/>
            <a:r>
              <a:rPr lang="en-US" smtClean="0">
                <a:latin typeface="Bookman Old Style" pitchFamily="18" charset="0"/>
              </a:rPr>
              <a:t>Label each sentence based on its purpose. </a:t>
            </a:r>
          </a:p>
          <a:p>
            <a:pPr eaLnBrk="1" hangingPunct="1"/>
            <a:r>
              <a:rPr lang="en-US" smtClean="0">
                <a:latin typeface="Bookman Old Style" pitchFamily="18" charset="0"/>
              </a:rPr>
              <a:t>Example:</a:t>
            </a:r>
          </a:p>
          <a:p>
            <a:pPr lvl="1" eaLnBrk="1" hangingPunct="1"/>
            <a:r>
              <a:rPr lang="en-US" smtClean="0">
                <a:latin typeface="Bookman Old Style" pitchFamily="18" charset="0"/>
              </a:rPr>
              <a:t>1: Transition</a:t>
            </a:r>
          </a:p>
          <a:p>
            <a:pPr lvl="1" eaLnBrk="1" hangingPunct="1"/>
            <a:r>
              <a:rPr lang="en-US" smtClean="0">
                <a:latin typeface="Bookman Old Style" pitchFamily="18" charset="0"/>
              </a:rPr>
              <a:t>2: Quote</a:t>
            </a:r>
          </a:p>
          <a:p>
            <a:pPr lvl="1" eaLnBrk="1" hangingPunct="1"/>
            <a:r>
              <a:rPr lang="en-US" smtClean="0">
                <a:latin typeface="Bookman Old Style" pitchFamily="18" charset="0"/>
              </a:rPr>
              <a:t>3: Action</a:t>
            </a:r>
          </a:p>
          <a:p>
            <a:pPr lvl="1" eaLnBrk="1" hangingPunct="1"/>
            <a:r>
              <a:rPr lang="en-US" smtClean="0">
                <a:latin typeface="Bookman Old Style" pitchFamily="18" charset="0"/>
              </a:rPr>
              <a:t>4: Explanation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Bookman Old Style" pitchFamily="18" charset="0"/>
              </a:rPr>
              <a:t>Expectations: Outline</a:t>
            </a:r>
          </a:p>
        </p:txBody>
      </p:sp>
      <p:sp>
        <p:nvSpPr>
          <p:cNvPr id="2560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Citation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latin typeface="Bookman Old Style" pitchFamily="18" charset="0"/>
              </a:rPr>
              <a:t>Peer Two</a:t>
            </a:r>
            <a:r>
              <a:rPr lang="en-US" smtClean="0"/>
              <a:t>	</a:t>
            </a:r>
          </a:p>
        </p:txBody>
      </p:sp>
      <p:sp>
        <p:nvSpPr>
          <p:cNvPr id="26627"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Check the paragraph for the following conventions:</a:t>
            </a:r>
          </a:p>
          <a:p>
            <a:pPr lvl="1" eaLnBrk="1" hangingPunct="1"/>
            <a:r>
              <a:rPr lang="en-US" smtClean="0">
                <a:latin typeface="Bookman Old Style" pitchFamily="18" charset="0"/>
              </a:rPr>
              <a:t>Spelling – circle any misspellings</a:t>
            </a:r>
          </a:p>
          <a:p>
            <a:pPr lvl="1" eaLnBrk="1" hangingPunct="1"/>
            <a:r>
              <a:rPr lang="en-US" smtClean="0">
                <a:latin typeface="Bookman Old Style" pitchFamily="18" charset="0"/>
              </a:rPr>
              <a:t>Capital letters – underline three times</a:t>
            </a:r>
          </a:p>
          <a:p>
            <a:pPr lvl="1" eaLnBrk="1" hangingPunct="1"/>
            <a:r>
              <a:rPr lang="en-US" smtClean="0">
                <a:latin typeface="Bookman Old Style" pitchFamily="18" charset="0"/>
              </a:rPr>
              <a:t>Terminal punctuation – circle missing punctuation</a:t>
            </a:r>
          </a:p>
          <a:p>
            <a:pPr lvl="1" eaLnBrk="1" hangingPunct="1"/>
            <a:r>
              <a:rPr lang="en-US" smtClean="0">
                <a:latin typeface="Bookman Old Style" pitchFamily="18" charset="0"/>
              </a:rPr>
              <a:t>Correct quote citation – fix this for the writer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latin typeface="Bookman Old Style" pitchFamily="18" charset="0"/>
              </a:rPr>
              <a:t>Partner Share</a:t>
            </a:r>
            <a:r>
              <a:rPr lang="en-US" smtClean="0"/>
              <a:t>	</a:t>
            </a:r>
          </a:p>
        </p:txBody>
      </p:sp>
      <p:sp>
        <p:nvSpPr>
          <p:cNvPr id="27651"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Pass the paper back to the writer</a:t>
            </a:r>
          </a:p>
          <a:p>
            <a:pPr eaLnBrk="1" hangingPunct="1"/>
            <a:r>
              <a:rPr lang="en-US" smtClean="0">
                <a:latin typeface="Bookman Old Style" pitchFamily="18" charset="0"/>
              </a:rPr>
              <a:t>Find a partner</a:t>
            </a:r>
          </a:p>
          <a:p>
            <a:pPr eaLnBrk="1" hangingPunct="1"/>
            <a:r>
              <a:rPr lang="en-US" smtClean="0">
                <a:latin typeface="Bookman Old Style" pitchFamily="18" charset="0"/>
              </a:rPr>
              <a:t>Have the partner read your paragraph to you OUT LOUD. </a:t>
            </a:r>
          </a:p>
          <a:p>
            <a:pPr eaLnBrk="1" hangingPunct="1"/>
            <a:r>
              <a:rPr lang="en-US" smtClean="0">
                <a:latin typeface="Bookman Old Style" pitchFamily="18" charset="0"/>
              </a:rPr>
              <a:t>Mark any points in your paragraph that did not sound the way you wanted them to after hearing them.</a:t>
            </a:r>
          </a:p>
          <a:p>
            <a:pPr eaLnBrk="1" hangingPunct="1">
              <a:buFont typeface="Wingdings" pitchFamily="2" charset="2"/>
              <a:buNone/>
            </a:pPr>
            <a:endParaRPr lang="en-US" smtClean="0">
              <a:latin typeface="Bookman Old Style"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latin typeface="Bookman Old Style" pitchFamily="18" charset="0"/>
              </a:rPr>
              <a:t>EDIT</a:t>
            </a:r>
            <a:r>
              <a:rPr lang="en-US" smtClean="0"/>
              <a:t>	</a:t>
            </a:r>
          </a:p>
        </p:txBody>
      </p:sp>
      <p:sp>
        <p:nvSpPr>
          <p:cNvPr id="28675"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Three minutes of silent revision</a:t>
            </a:r>
          </a:p>
          <a:p>
            <a:pPr lvl="1" eaLnBrk="1" hangingPunct="1"/>
            <a:r>
              <a:rPr lang="en-US" smtClean="0">
                <a:latin typeface="Bookman Old Style" pitchFamily="18" charset="0"/>
              </a:rPr>
              <a:t>FIX YOUR PARAGRAPH!!!</a:t>
            </a:r>
          </a:p>
          <a:p>
            <a:pPr lvl="1" eaLnBrk="1" hangingPunct="1"/>
            <a:r>
              <a:rPr lang="en-US" smtClean="0">
                <a:latin typeface="Bookman Old Style" pitchFamily="18" charset="0"/>
              </a:rPr>
              <a:t>Look over the outline of your paragraph – is that what you wanted it to be?</a:t>
            </a:r>
          </a:p>
          <a:p>
            <a:pPr lvl="1" eaLnBrk="1" hangingPunct="1"/>
            <a:r>
              <a:rPr lang="en-US" smtClean="0">
                <a:latin typeface="Bookman Old Style" pitchFamily="18" charset="0"/>
              </a:rPr>
              <a:t>Fix any conventional errors.</a:t>
            </a:r>
          </a:p>
          <a:p>
            <a:pPr lvl="1" eaLnBrk="1" hangingPunct="1"/>
            <a:r>
              <a:rPr lang="en-US" smtClean="0">
                <a:latin typeface="Bookman Old Style" pitchFamily="18" charset="0"/>
              </a:rPr>
              <a:t>Add, delete, or rewrite any portions that did not make sense.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pPr eaLnBrk="1" hangingPunct="1"/>
            <a:r>
              <a:rPr lang="en-US" smtClean="0">
                <a:latin typeface="Bookman Old Style" pitchFamily="18" charset="0"/>
              </a:rPr>
              <a:t>Workshop 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latin typeface="Bookman Old Style" pitchFamily="18" charset="0"/>
              </a:rPr>
              <a:t>Goals</a:t>
            </a:r>
          </a:p>
        </p:txBody>
      </p:sp>
      <p:sp>
        <p:nvSpPr>
          <p:cNvPr id="30723"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a:pPr>
            <a:r>
              <a:rPr lang="en-US" smtClean="0">
                <a:latin typeface="Bookman Old Style" pitchFamily="18" charset="0"/>
              </a:rPr>
              <a:t>Write the whole time.</a:t>
            </a:r>
          </a:p>
          <a:p>
            <a:pPr marL="609600" indent="-609600" eaLnBrk="1" hangingPunct="1">
              <a:lnSpc>
                <a:spcPct val="90000"/>
              </a:lnSpc>
              <a:buFont typeface="Wingdings" pitchFamily="2" charset="2"/>
              <a:buAutoNum type="arabicPeriod"/>
            </a:pPr>
            <a:r>
              <a:rPr lang="en-US" smtClean="0">
                <a:latin typeface="Bookman Old Style" pitchFamily="18" charset="0"/>
              </a:rPr>
              <a:t>Complete three body paragraphs.</a:t>
            </a:r>
          </a:p>
          <a:p>
            <a:pPr marL="609600" indent="-609600" eaLnBrk="1" hangingPunct="1">
              <a:lnSpc>
                <a:spcPct val="90000"/>
              </a:lnSpc>
              <a:buFont typeface="Wingdings" pitchFamily="2" charset="2"/>
              <a:buAutoNum type="arabicPeriod"/>
            </a:pPr>
            <a:r>
              <a:rPr lang="en-US" smtClean="0">
                <a:latin typeface="Bookman Old Style" pitchFamily="18" charset="0"/>
              </a:rPr>
              <a:t>Self-edit body paragraphs.</a:t>
            </a:r>
          </a:p>
          <a:p>
            <a:pPr marL="609600" indent="-609600" eaLnBrk="1" hangingPunct="1">
              <a:lnSpc>
                <a:spcPct val="90000"/>
              </a:lnSpc>
              <a:buFont typeface="Wingdings" pitchFamily="2" charset="2"/>
              <a:buAutoNum type="arabicPeriod"/>
            </a:pPr>
            <a:r>
              <a:rPr lang="en-US" smtClean="0">
                <a:latin typeface="Bookman Old Style" pitchFamily="18" charset="0"/>
              </a:rPr>
              <a:t>Be prepared for peer edits on Monday.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latin typeface="Bookman Old Style" pitchFamily="18" charset="0"/>
              </a:rPr>
              <a:t>Comments</a:t>
            </a:r>
          </a:p>
        </p:txBody>
      </p:sp>
      <p:sp>
        <p:nvSpPr>
          <p:cNvPr id="31747" name="Rectangle 3"/>
          <p:cNvSpPr>
            <a:spLocks noGrp="1" noChangeArrowheads="1"/>
          </p:cNvSpPr>
          <p:nvPr>
            <p:ph type="body" idx="1"/>
          </p:nvPr>
        </p:nvSpPr>
        <p:spPr/>
        <p:txBody>
          <a:bodyPr/>
          <a:lstStyle/>
          <a:p>
            <a:pPr eaLnBrk="1" hangingPunct="1"/>
            <a:r>
              <a:rPr lang="en-US" smtClean="0">
                <a:latin typeface="Bookman Old Style" pitchFamily="18" charset="0"/>
              </a:rPr>
              <a:t>If your original body paragraph has an “X” at the top, you will need to conference with me this hour.</a:t>
            </a:r>
          </a:p>
          <a:p>
            <a:pPr eaLnBrk="1" hangingPunct="1">
              <a:buFont typeface="Wingdings" pitchFamily="2" charset="2"/>
              <a:buNone/>
            </a:pPr>
            <a:endParaRPr lang="en-US" smtClean="0">
              <a:latin typeface="Bookman Old Style" pitchFamily="18" charset="0"/>
            </a:endParaRPr>
          </a:p>
          <a:p>
            <a:pPr eaLnBrk="1" hangingPunct="1"/>
            <a:r>
              <a:rPr lang="en-US" smtClean="0">
                <a:latin typeface="Bookman Old Style" pitchFamily="18" charset="0"/>
              </a:rPr>
              <a:t>When you finish, please use the time to prepare for the literature circle meeting tomorrow.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228600" y="76200"/>
            <a:ext cx="2590800" cy="6477000"/>
          </a:xfrm>
        </p:spPr>
        <p:txBody>
          <a:bodyPr/>
          <a:lstStyle/>
          <a:p>
            <a:pPr algn="l" eaLnBrk="1" hangingPunct="1">
              <a:lnSpc>
                <a:spcPct val="80000"/>
              </a:lnSpc>
            </a:pPr>
            <a:r>
              <a:rPr lang="en-US" sz="1900" smtClean="0">
                <a:latin typeface="Bookman Old Style" pitchFamily="18" charset="0"/>
              </a:rPr>
              <a:t>Angry</a:t>
            </a:r>
          </a:p>
          <a:p>
            <a:pPr algn="l" eaLnBrk="1" hangingPunct="1">
              <a:lnSpc>
                <a:spcPct val="80000"/>
              </a:lnSpc>
            </a:pPr>
            <a:r>
              <a:rPr lang="en-US" sz="1900" smtClean="0">
                <a:latin typeface="Bookman Old Style" pitchFamily="18" charset="0"/>
              </a:rPr>
              <a:t>Athletic</a:t>
            </a:r>
          </a:p>
          <a:p>
            <a:pPr algn="l" eaLnBrk="1" hangingPunct="1">
              <a:lnSpc>
                <a:spcPct val="80000"/>
              </a:lnSpc>
            </a:pPr>
            <a:r>
              <a:rPr lang="en-US" sz="1900" smtClean="0">
                <a:latin typeface="Bookman Old Style" pitchFamily="18" charset="0"/>
              </a:rPr>
              <a:t>Arrogant</a:t>
            </a:r>
          </a:p>
          <a:p>
            <a:pPr algn="l" eaLnBrk="1" hangingPunct="1">
              <a:lnSpc>
                <a:spcPct val="80000"/>
              </a:lnSpc>
            </a:pPr>
            <a:r>
              <a:rPr lang="en-US" sz="1900" smtClean="0">
                <a:latin typeface="Bookman Old Style" pitchFamily="18" charset="0"/>
              </a:rPr>
              <a:t>Antagonistic</a:t>
            </a:r>
          </a:p>
          <a:p>
            <a:pPr algn="l" eaLnBrk="1" hangingPunct="1">
              <a:lnSpc>
                <a:spcPct val="80000"/>
              </a:lnSpc>
            </a:pPr>
            <a:r>
              <a:rPr lang="en-US" sz="1900" smtClean="0">
                <a:latin typeface="Bookman Old Style" pitchFamily="18" charset="0"/>
              </a:rPr>
              <a:t>Able</a:t>
            </a:r>
          </a:p>
          <a:p>
            <a:pPr algn="l" eaLnBrk="1" hangingPunct="1">
              <a:lnSpc>
                <a:spcPct val="80000"/>
              </a:lnSpc>
            </a:pPr>
            <a:r>
              <a:rPr lang="en-US" sz="1900" smtClean="0">
                <a:latin typeface="Bookman Old Style" pitchFamily="18" charset="0"/>
              </a:rPr>
              <a:t>Artsy</a:t>
            </a:r>
          </a:p>
          <a:p>
            <a:pPr algn="l" eaLnBrk="1" hangingPunct="1">
              <a:lnSpc>
                <a:spcPct val="80000"/>
              </a:lnSpc>
            </a:pPr>
            <a:r>
              <a:rPr lang="en-US" sz="1900" smtClean="0">
                <a:latin typeface="Bookman Old Style" pitchFamily="18" charset="0"/>
              </a:rPr>
              <a:t>Belligerent</a:t>
            </a:r>
          </a:p>
          <a:p>
            <a:pPr algn="l" eaLnBrk="1" hangingPunct="1">
              <a:lnSpc>
                <a:spcPct val="80000"/>
              </a:lnSpc>
            </a:pPr>
            <a:r>
              <a:rPr lang="en-US" sz="1900" smtClean="0">
                <a:latin typeface="Bookman Old Style" pitchFamily="18" charset="0"/>
              </a:rPr>
              <a:t>Bossy</a:t>
            </a:r>
          </a:p>
          <a:p>
            <a:pPr algn="l" eaLnBrk="1" hangingPunct="1">
              <a:lnSpc>
                <a:spcPct val="80000"/>
              </a:lnSpc>
            </a:pPr>
            <a:r>
              <a:rPr lang="en-US" sz="1900" smtClean="0">
                <a:latin typeface="Bookman Old Style" pitchFamily="18" charset="0"/>
              </a:rPr>
              <a:t>Brave</a:t>
            </a:r>
          </a:p>
          <a:p>
            <a:pPr algn="l" eaLnBrk="1" hangingPunct="1">
              <a:lnSpc>
                <a:spcPct val="80000"/>
              </a:lnSpc>
            </a:pPr>
            <a:r>
              <a:rPr lang="en-US" sz="1900" smtClean="0">
                <a:latin typeface="Bookman Old Style" pitchFamily="18" charset="0"/>
              </a:rPr>
              <a:t>Caring</a:t>
            </a:r>
          </a:p>
          <a:p>
            <a:pPr algn="l" eaLnBrk="1" hangingPunct="1">
              <a:lnSpc>
                <a:spcPct val="80000"/>
              </a:lnSpc>
            </a:pPr>
            <a:r>
              <a:rPr lang="en-US" sz="1900" smtClean="0">
                <a:latin typeface="Bookman Old Style" pitchFamily="18" charset="0"/>
              </a:rPr>
              <a:t>Capable</a:t>
            </a:r>
          </a:p>
          <a:p>
            <a:pPr algn="l" eaLnBrk="1" hangingPunct="1">
              <a:lnSpc>
                <a:spcPct val="80000"/>
              </a:lnSpc>
            </a:pPr>
            <a:r>
              <a:rPr lang="en-US" sz="1900" smtClean="0">
                <a:latin typeface="Bookman Old Style" pitchFamily="18" charset="0"/>
              </a:rPr>
              <a:t>Confident</a:t>
            </a:r>
          </a:p>
          <a:p>
            <a:pPr algn="l" eaLnBrk="1" hangingPunct="1">
              <a:lnSpc>
                <a:spcPct val="80000"/>
              </a:lnSpc>
            </a:pPr>
            <a:r>
              <a:rPr lang="en-US" sz="1900" smtClean="0">
                <a:latin typeface="Bookman Old Style" pitchFamily="18" charset="0"/>
              </a:rPr>
              <a:t>Careful</a:t>
            </a:r>
          </a:p>
          <a:p>
            <a:pPr algn="l" eaLnBrk="1" hangingPunct="1">
              <a:lnSpc>
                <a:spcPct val="80000"/>
              </a:lnSpc>
            </a:pPr>
            <a:r>
              <a:rPr lang="en-US" sz="1900" smtClean="0">
                <a:latin typeface="Bookman Old Style" pitchFamily="18" charset="0"/>
              </a:rPr>
              <a:t>Daring</a:t>
            </a:r>
          </a:p>
          <a:p>
            <a:pPr algn="l" eaLnBrk="1" hangingPunct="1">
              <a:lnSpc>
                <a:spcPct val="80000"/>
              </a:lnSpc>
            </a:pPr>
            <a:r>
              <a:rPr lang="en-US" sz="1900" smtClean="0">
                <a:latin typeface="Bookman Old Style" pitchFamily="18" charset="0"/>
              </a:rPr>
              <a:t>Dependable</a:t>
            </a:r>
          </a:p>
          <a:p>
            <a:pPr algn="l" eaLnBrk="1" hangingPunct="1">
              <a:lnSpc>
                <a:spcPct val="80000"/>
              </a:lnSpc>
            </a:pPr>
            <a:r>
              <a:rPr lang="en-US" sz="1900" smtClean="0">
                <a:latin typeface="Bookman Old Style" pitchFamily="18" charset="0"/>
              </a:rPr>
              <a:t>Doubting</a:t>
            </a:r>
          </a:p>
          <a:p>
            <a:pPr algn="l" eaLnBrk="1" hangingPunct="1">
              <a:lnSpc>
                <a:spcPct val="80000"/>
              </a:lnSpc>
            </a:pPr>
            <a:r>
              <a:rPr lang="en-US" sz="1900" smtClean="0">
                <a:latin typeface="Bookman Old Style" pitchFamily="18" charset="0"/>
              </a:rPr>
              <a:t>Eager</a:t>
            </a:r>
          </a:p>
          <a:p>
            <a:pPr algn="l" eaLnBrk="1" hangingPunct="1">
              <a:lnSpc>
                <a:spcPct val="80000"/>
              </a:lnSpc>
            </a:pPr>
            <a:r>
              <a:rPr lang="en-US" sz="1900" smtClean="0">
                <a:latin typeface="Bookman Old Style" pitchFamily="18" charset="0"/>
              </a:rPr>
              <a:t>Friendly</a:t>
            </a:r>
          </a:p>
          <a:p>
            <a:pPr algn="l" eaLnBrk="1" hangingPunct="1">
              <a:lnSpc>
                <a:spcPct val="80000"/>
              </a:lnSpc>
            </a:pPr>
            <a:r>
              <a:rPr lang="en-US" sz="1900" smtClean="0">
                <a:latin typeface="Bookman Old Style" pitchFamily="18" charset="0"/>
              </a:rPr>
              <a:t>Goofy</a:t>
            </a:r>
          </a:p>
          <a:p>
            <a:pPr algn="l" eaLnBrk="1" hangingPunct="1">
              <a:lnSpc>
                <a:spcPct val="80000"/>
              </a:lnSpc>
            </a:pPr>
            <a:r>
              <a:rPr lang="en-US" sz="1900" smtClean="0">
                <a:latin typeface="Bookman Old Style" pitchFamily="18" charset="0"/>
              </a:rPr>
              <a:t>Gullible</a:t>
            </a:r>
          </a:p>
          <a:p>
            <a:pPr algn="l" eaLnBrk="1" hangingPunct="1">
              <a:lnSpc>
                <a:spcPct val="80000"/>
              </a:lnSpc>
            </a:pPr>
            <a:r>
              <a:rPr lang="en-US" sz="1900" smtClean="0">
                <a:latin typeface="Bookman Old Style" pitchFamily="18" charset="0"/>
              </a:rPr>
              <a:t>Giving</a:t>
            </a:r>
          </a:p>
          <a:p>
            <a:pPr algn="l" eaLnBrk="1" hangingPunct="1">
              <a:lnSpc>
                <a:spcPct val="80000"/>
              </a:lnSpc>
            </a:pPr>
            <a:r>
              <a:rPr lang="en-US" sz="1900" smtClean="0">
                <a:latin typeface="Bookman Old Style" pitchFamily="18" charset="0"/>
              </a:rPr>
              <a:t>Helpful</a:t>
            </a:r>
          </a:p>
          <a:p>
            <a:pPr algn="l" eaLnBrk="1" hangingPunct="1">
              <a:lnSpc>
                <a:spcPct val="80000"/>
              </a:lnSpc>
            </a:pPr>
            <a:r>
              <a:rPr lang="en-US" sz="1900" smtClean="0">
                <a:latin typeface="Bookman Old Style" pitchFamily="18" charset="0"/>
              </a:rPr>
              <a:t>Hateful</a:t>
            </a:r>
          </a:p>
        </p:txBody>
      </p:sp>
      <p:sp>
        <p:nvSpPr>
          <p:cNvPr id="5123" name="Text Box 5"/>
          <p:cNvSpPr txBox="1">
            <a:spLocks noChangeArrowheads="1"/>
          </p:cNvSpPr>
          <p:nvPr/>
        </p:nvSpPr>
        <p:spPr bwMode="auto">
          <a:xfrm>
            <a:off x="2971800" y="36513"/>
            <a:ext cx="2819400" cy="7170737"/>
          </a:xfrm>
          <a:prstGeom prst="rect">
            <a:avLst/>
          </a:prstGeom>
          <a:noFill/>
          <a:ln w="9525">
            <a:noFill/>
            <a:miter lim="800000"/>
            <a:headEnd/>
            <a:tailEnd/>
          </a:ln>
          <a:effectLst/>
        </p:spPr>
        <p:txBody>
          <a:bodyPr>
            <a:spAutoFit/>
          </a:bodyPr>
          <a:lstStyle/>
          <a:p>
            <a:pPr eaLnBrk="1" hangingPunct="1"/>
            <a:r>
              <a:rPr lang="en-US" sz="1900">
                <a:latin typeface="Bookman Old Style" pitchFamily="18" charset="0"/>
              </a:rPr>
              <a:t>Independent</a:t>
            </a:r>
          </a:p>
          <a:p>
            <a:pPr eaLnBrk="1" hangingPunct="1"/>
            <a:r>
              <a:rPr lang="en-US" sz="1900">
                <a:latin typeface="Bookman Old Style" pitchFamily="18" charset="0"/>
              </a:rPr>
              <a:t>Insightful</a:t>
            </a:r>
          </a:p>
          <a:p>
            <a:pPr eaLnBrk="1" hangingPunct="1"/>
            <a:r>
              <a:rPr lang="en-US" sz="1900">
                <a:latin typeface="Bookman Old Style" pitchFamily="18" charset="0"/>
              </a:rPr>
              <a:t>Intelligent</a:t>
            </a:r>
          </a:p>
          <a:p>
            <a:pPr eaLnBrk="1" hangingPunct="1"/>
            <a:r>
              <a:rPr lang="en-US" sz="1900">
                <a:latin typeface="Bookman Old Style" pitchFamily="18" charset="0"/>
              </a:rPr>
              <a:t>Jealous</a:t>
            </a:r>
          </a:p>
          <a:p>
            <a:pPr eaLnBrk="1" hangingPunct="1"/>
            <a:r>
              <a:rPr lang="en-US" sz="1900">
                <a:latin typeface="Bookman Old Style" pitchFamily="18" charset="0"/>
              </a:rPr>
              <a:t>Kind</a:t>
            </a:r>
          </a:p>
          <a:p>
            <a:pPr eaLnBrk="1" hangingPunct="1"/>
            <a:r>
              <a:rPr lang="en-US" sz="1900">
                <a:latin typeface="Bookman Old Style" pitchFamily="18" charset="0"/>
              </a:rPr>
              <a:t>Lovable</a:t>
            </a:r>
          </a:p>
          <a:p>
            <a:pPr eaLnBrk="1" hangingPunct="1"/>
            <a:r>
              <a:rPr lang="en-US" sz="1900">
                <a:latin typeface="Bookman Old Style" pitchFamily="18" charset="0"/>
              </a:rPr>
              <a:t>Lenient</a:t>
            </a:r>
          </a:p>
          <a:p>
            <a:pPr eaLnBrk="1" hangingPunct="1"/>
            <a:r>
              <a:rPr lang="en-US" sz="1900">
                <a:latin typeface="Bookman Old Style" pitchFamily="18" charset="0"/>
              </a:rPr>
              <a:t>Materialistic</a:t>
            </a:r>
          </a:p>
          <a:p>
            <a:pPr eaLnBrk="1" hangingPunct="1"/>
            <a:r>
              <a:rPr lang="en-US" sz="1900">
                <a:latin typeface="Bookman Old Style" pitchFamily="18" charset="0"/>
              </a:rPr>
              <a:t>Misunderstood</a:t>
            </a:r>
          </a:p>
          <a:p>
            <a:pPr eaLnBrk="1" hangingPunct="1"/>
            <a:r>
              <a:rPr lang="en-US" sz="1900">
                <a:latin typeface="Bookman Old Style" pitchFamily="18" charset="0"/>
              </a:rPr>
              <a:t>Nosey</a:t>
            </a:r>
          </a:p>
          <a:p>
            <a:pPr eaLnBrk="1" hangingPunct="1"/>
            <a:r>
              <a:rPr lang="en-US" sz="1900">
                <a:latin typeface="Bookman Old Style" pitchFamily="18" charset="0"/>
              </a:rPr>
              <a:t>Needy</a:t>
            </a:r>
          </a:p>
          <a:p>
            <a:pPr eaLnBrk="1" hangingPunct="1"/>
            <a:r>
              <a:rPr lang="en-US" sz="1900">
                <a:latin typeface="Bookman Old Style" pitchFamily="18" charset="0"/>
              </a:rPr>
              <a:t>Nagging</a:t>
            </a:r>
          </a:p>
          <a:p>
            <a:pPr eaLnBrk="1" hangingPunct="1"/>
            <a:r>
              <a:rPr lang="en-US" sz="1900">
                <a:latin typeface="Bookman Old Style" pitchFamily="18" charset="0"/>
              </a:rPr>
              <a:t>Optimistic</a:t>
            </a:r>
          </a:p>
          <a:p>
            <a:pPr eaLnBrk="1" hangingPunct="1"/>
            <a:r>
              <a:rPr lang="en-US" sz="1900">
                <a:latin typeface="Bookman Old Style" pitchFamily="18" charset="0"/>
              </a:rPr>
              <a:t>Obstinate</a:t>
            </a:r>
          </a:p>
          <a:p>
            <a:pPr eaLnBrk="1" hangingPunct="1"/>
            <a:r>
              <a:rPr lang="en-US" sz="1900">
                <a:latin typeface="Bookman Old Style" pitchFamily="18" charset="0"/>
              </a:rPr>
              <a:t>Odd</a:t>
            </a:r>
          </a:p>
          <a:p>
            <a:pPr eaLnBrk="1" hangingPunct="1"/>
            <a:r>
              <a:rPr lang="en-US" sz="1900">
                <a:latin typeface="Bookman Old Style" pitchFamily="18" charset="0"/>
              </a:rPr>
              <a:t>Offensive</a:t>
            </a:r>
          </a:p>
          <a:p>
            <a:pPr eaLnBrk="1" hangingPunct="1"/>
            <a:r>
              <a:rPr lang="en-US" sz="1900">
                <a:latin typeface="Bookman Old Style" pitchFamily="18" charset="0"/>
              </a:rPr>
              <a:t>Ornery</a:t>
            </a:r>
          </a:p>
          <a:p>
            <a:pPr eaLnBrk="1" hangingPunct="1"/>
            <a:r>
              <a:rPr lang="en-US" sz="1900">
                <a:latin typeface="Bookman Old Style" pitchFamily="18" charset="0"/>
              </a:rPr>
              <a:t>Playful</a:t>
            </a:r>
          </a:p>
          <a:p>
            <a:pPr eaLnBrk="1" hangingPunct="1"/>
            <a:r>
              <a:rPr lang="en-US" sz="1900">
                <a:latin typeface="Bookman Old Style" pitchFamily="18" charset="0"/>
              </a:rPr>
              <a:t>Prying</a:t>
            </a:r>
          </a:p>
          <a:p>
            <a:pPr eaLnBrk="1" hangingPunct="1"/>
            <a:r>
              <a:rPr lang="en-US" sz="1900">
                <a:latin typeface="Bookman Old Style" pitchFamily="18" charset="0"/>
              </a:rPr>
              <a:t>Peaceful</a:t>
            </a:r>
          </a:p>
          <a:p>
            <a:pPr eaLnBrk="1" hangingPunct="1"/>
            <a:r>
              <a:rPr lang="en-US" sz="1900">
                <a:latin typeface="Bookman Old Style" pitchFamily="18" charset="0"/>
              </a:rPr>
              <a:t>Patient</a:t>
            </a:r>
          </a:p>
          <a:p>
            <a:pPr eaLnBrk="1" hangingPunct="1"/>
            <a:r>
              <a:rPr lang="en-US" sz="1900">
                <a:latin typeface="Bookman Old Style" pitchFamily="18" charset="0"/>
              </a:rPr>
              <a:t>Pious</a:t>
            </a:r>
          </a:p>
          <a:p>
            <a:pPr eaLnBrk="1" hangingPunct="1"/>
            <a:r>
              <a:rPr lang="en-US" sz="1900">
                <a:latin typeface="Bookman Old Style" pitchFamily="18" charset="0"/>
              </a:rPr>
              <a:t>Quiet</a:t>
            </a:r>
          </a:p>
          <a:p>
            <a:pPr eaLnBrk="1" hangingPunct="1">
              <a:spcBef>
                <a:spcPct val="50000"/>
              </a:spcBef>
            </a:pPr>
            <a:endParaRPr lang="en-US" sz="1900">
              <a:latin typeface="Bookman Old Style" pitchFamily="18" charset="0"/>
            </a:endParaRPr>
          </a:p>
        </p:txBody>
      </p:sp>
      <p:sp>
        <p:nvSpPr>
          <p:cNvPr id="5124" name="Text Box 6"/>
          <p:cNvSpPr txBox="1">
            <a:spLocks noChangeArrowheads="1"/>
          </p:cNvSpPr>
          <p:nvPr/>
        </p:nvSpPr>
        <p:spPr bwMode="auto">
          <a:xfrm>
            <a:off x="6019800" y="36513"/>
            <a:ext cx="2895600" cy="7170737"/>
          </a:xfrm>
          <a:prstGeom prst="rect">
            <a:avLst/>
          </a:prstGeom>
          <a:noFill/>
          <a:ln w="9525">
            <a:noFill/>
            <a:miter lim="800000"/>
            <a:headEnd/>
            <a:tailEnd/>
          </a:ln>
          <a:effectLst/>
        </p:spPr>
        <p:txBody>
          <a:bodyPr>
            <a:spAutoFit/>
          </a:bodyPr>
          <a:lstStyle/>
          <a:p>
            <a:pPr eaLnBrk="1" hangingPunct="1"/>
            <a:r>
              <a:rPr lang="en-US" sz="1900">
                <a:latin typeface="Bookman Old Style" pitchFamily="18" charset="0"/>
              </a:rPr>
              <a:t>Respectful</a:t>
            </a:r>
          </a:p>
          <a:p>
            <a:pPr eaLnBrk="1" hangingPunct="1"/>
            <a:r>
              <a:rPr lang="en-US" sz="1900">
                <a:latin typeface="Bookman Old Style" pitchFamily="18" charset="0"/>
              </a:rPr>
              <a:t>Reasonable</a:t>
            </a:r>
          </a:p>
          <a:p>
            <a:pPr eaLnBrk="1" hangingPunct="1"/>
            <a:r>
              <a:rPr lang="en-US" sz="1900">
                <a:latin typeface="Bookman Old Style" pitchFamily="18" charset="0"/>
              </a:rPr>
              <a:t>Sly</a:t>
            </a:r>
          </a:p>
          <a:p>
            <a:pPr eaLnBrk="1" hangingPunct="1"/>
            <a:r>
              <a:rPr lang="en-US" sz="1900">
                <a:latin typeface="Bookman Old Style" pitchFamily="18" charset="0"/>
              </a:rPr>
              <a:t>Spoiled</a:t>
            </a:r>
          </a:p>
          <a:p>
            <a:pPr eaLnBrk="1" hangingPunct="1"/>
            <a:r>
              <a:rPr lang="en-US" sz="1900">
                <a:latin typeface="Bookman Old Style" pitchFamily="18" charset="0"/>
              </a:rPr>
              <a:t>Silly</a:t>
            </a:r>
          </a:p>
          <a:p>
            <a:pPr eaLnBrk="1" hangingPunct="1"/>
            <a:r>
              <a:rPr lang="en-US" sz="1900">
                <a:latin typeface="Bookman Old Style" pitchFamily="18" charset="0"/>
              </a:rPr>
              <a:t>Somber</a:t>
            </a:r>
          </a:p>
          <a:p>
            <a:pPr eaLnBrk="1" hangingPunct="1"/>
            <a:r>
              <a:rPr lang="en-US" sz="1900">
                <a:latin typeface="Bookman Old Style" pitchFamily="18" charset="0"/>
              </a:rPr>
              <a:t>Sweet</a:t>
            </a:r>
          </a:p>
          <a:p>
            <a:pPr eaLnBrk="1" hangingPunct="1"/>
            <a:r>
              <a:rPr lang="en-US" sz="1900">
                <a:latin typeface="Bookman Old Style" pitchFamily="18" charset="0"/>
              </a:rPr>
              <a:t>Stealthy </a:t>
            </a:r>
          </a:p>
          <a:p>
            <a:pPr eaLnBrk="1" hangingPunct="1"/>
            <a:r>
              <a:rPr lang="en-US" sz="1900">
                <a:latin typeface="Bookman Old Style" pitchFamily="18" charset="0"/>
              </a:rPr>
              <a:t>Sneaky</a:t>
            </a:r>
          </a:p>
          <a:p>
            <a:pPr eaLnBrk="1" hangingPunct="1"/>
            <a:r>
              <a:rPr lang="en-US" sz="1900">
                <a:latin typeface="Bookman Old Style" pitchFamily="18" charset="0"/>
              </a:rPr>
              <a:t>Shy</a:t>
            </a:r>
          </a:p>
          <a:p>
            <a:pPr eaLnBrk="1" hangingPunct="1"/>
            <a:r>
              <a:rPr lang="en-US" sz="1900">
                <a:latin typeface="Bookman Old Style" pitchFamily="18" charset="0"/>
              </a:rPr>
              <a:t>Selective</a:t>
            </a:r>
          </a:p>
          <a:p>
            <a:pPr eaLnBrk="1" hangingPunct="1"/>
            <a:r>
              <a:rPr lang="en-US" sz="1900">
                <a:latin typeface="Bookman Old Style" pitchFamily="18" charset="0"/>
              </a:rPr>
              <a:t>Truthful</a:t>
            </a:r>
          </a:p>
          <a:p>
            <a:pPr eaLnBrk="1" hangingPunct="1"/>
            <a:r>
              <a:rPr lang="en-US" sz="1900">
                <a:latin typeface="Bookman Old Style" pitchFamily="18" charset="0"/>
              </a:rPr>
              <a:t>Tolerant</a:t>
            </a:r>
          </a:p>
          <a:p>
            <a:pPr eaLnBrk="1" hangingPunct="1"/>
            <a:r>
              <a:rPr lang="en-US" sz="1900">
                <a:latin typeface="Bookman Old Style" pitchFamily="18" charset="0"/>
              </a:rPr>
              <a:t>Timid</a:t>
            </a:r>
          </a:p>
          <a:p>
            <a:pPr eaLnBrk="1" hangingPunct="1"/>
            <a:r>
              <a:rPr lang="en-US" sz="1900">
                <a:latin typeface="Bookman Old Style" pitchFamily="18" charset="0"/>
              </a:rPr>
              <a:t>Talkative</a:t>
            </a:r>
          </a:p>
          <a:p>
            <a:pPr eaLnBrk="1" hangingPunct="1"/>
            <a:r>
              <a:rPr lang="en-US" sz="1900">
                <a:latin typeface="Bookman Old Style" pitchFamily="18" charset="0"/>
              </a:rPr>
              <a:t>Uppity</a:t>
            </a:r>
          </a:p>
          <a:p>
            <a:pPr eaLnBrk="1" hangingPunct="1"/>
            <a:r>
              <a:rPr lang="en-US" sz="1900">
                <a:latin typeface="Bookman Old Style" pitchFamily="18" charset="0"/>
              </a:rPr>
              <a:t>Vulnerable</a:t>
            </a:r>
          </a:p>
          <a:p>
            <a:pPr eaLnBrk="1" hangingPunct="1"/>
            <a:r>
              <a:rPr lang="en-US" sz="1900">
                <a:latin typeface="Bookman Old Style" pitchFamily="18" charset="0"/>
              </a:rPr>
              <a:t>Vocal</a:t>
            </a:r>
          </a:p>
          <a:p>
            <a:pPr eaLnBrk="1" hangingPunct="1"/>
            <a:r>
              <a:rPr lang="en-US" sz="1900">
                <a:latin typeface="Bookman Old Style" pitchFamily="18" charset="0"/>
              </a:rPr>
              <a:t>Wimpy</a:t>
            </a:r>
          </a:p>
          <a:p>
            <a:pPr eaLnBrk="1" hangingPunct="1"/>
            <a:r>
              <a:rPr lang="en-US" sz="1900">
                <a:latin typeface="Bookman Old Style" pitchFamily="18" charset="0"/>
              </a:rPr>
              <a:t>Weak</a:t>
            </a:r>
          </a:p>
          <a:p>
            <a:pPr eaLnBrk="1" hangingPunct="1"/>
            <a:r>
              <a:rPr lang="en-US" sz="1900">
                <a:latin typeface="Bookman Old Style" pitchFamily="18" charset="0"/>
              </a:rPr>
              <a:t>Wily</a:t>
            </a:r>
          </a:p>
          <a:p>
            <a:pPr eaLnBrk="1" hangingPunct="1"/>
            <a:r>
              <a:rPr lang="en-US" sz="1900">
                <a:latin typeface="Bookman Old Style" pitchFamily="18" charset="0"/>
              </a:rPr>
              <a:t>Youthful</a:t>
            </a:r>
          </a:p>
          <a:p>
            <a:pPr eaLnBrk="1" hangingPunct="1"/>
            <a:r>
              <a:rPr lang="en-US" sz="1900">
                <a:latin typeface="Bookman Old Style" pitchFamily="18" charset="0"/>
              </a:rPr>
              <a:t>Zany</a:t>
            </a:r>
          </a:p>
          <a:p>
            <a:pPr eaLnBrk="1" hangingPunct="1">
              <a:spcBef>
                <a:spcPct val="50000"/>
              </a:spcBef>
            </a:pPr>
            <a:endParaRPr lang="en-US" sz="1900">
              <a:latin typeface="Bookman Old Styl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pPr eaLnBrk="1" hangingPunct="1"/>
            <a:r>
              <a:rPr lang="en-US" smtClean="0">
                <a:latin typeface="Bookman Old Style" pitchFamily="18" charset="0"/>
              </a:rPr>
              <a:t>Peer Editing</a:t>
            </a:r>
          </a:p>
        </p:txBody>
      </p:sp>
      <p:sp>
        <p:nvSpPr>
          <p:cNvPr id="32771" name="Rectangle 3"/>
          <p:cNvSpPr>
            <a:spLocks noGrp="1" noChangeArrowheads="1"/>
          </p:cNvSpPr>
          <p:nvPr>
            <p:ph type="subTitle" idx="1"/>
          </p:nvPr>
        </p:nvSpPr>
        <p:spPr>
          <a:xfrm>
            <a:off x="457200" y="3505200"/>
            <a:ext cx="8001000" cy="1752600"/>
          </a:xfrm>
        </p:spPr>
        <p:txBody>
          <a:bodyPr/>
          <a:lstStyle/>
          <a:p>
            <a:pPr eaLnBrk="1" hangingPunct="1"/>
            <a:r>
              <a:rPr lang="en-US" smtClean="0">
                <a:latin typeface="Bookman Old Style" pitchFamily="18" charset="0"/>
              </a:rPr>
              <a:t>Please pass your paper to the right…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latin typeface="Bookman Old Style" pitchFamily="18" charset="0"/>
              </a:rPr>
              <a:t>Peer One</a:t>
            </a:r>
            <a:r>
              <a:rPr lang="en-US" smtClean="0"/>
              <a:t>	</a:t>
            </a:r>
          </a:p>
        </p:txBody>
      </p:sp>
      <p:sp>
        <p:nvSpPr>
          <p:cNvPr id="33795"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Identify the purpose of each sentence in the SECOND body paragraph and write out the outline of the paragraph.</a:t>
            </a:r>
          </a:p>
          <a:p>
            <a:pPr eaLnBrk="1" hangingPunct="1"/>
            <a:endParaRPr lang="en-US" smtClean="0">
              <a:latin typeface="Bookman Old Style" pitchFamily="18" charset="0"/>
            </a:endParaRPr>
          </a:p>
          <a:p>
            <a:pPr eaLnBrk="1" hangingPunct="1"/>
            <a:r>
              <a:rPr lang="en-US" smtClean="0">
                <a:latin typeface="Bookman Old Style" pitchFamily="18" charset="0"/>
              </a:rPr>
              <a:t>Example:</a:t>
            </a:r>
          </a:p>
          <a:p>
            <a:pPr lvl="1" eaLnBrk="1" hangingPunct="1"/>
            <a:r>
              <a:rPr lang="en-US" smtClean="0">
                <a:latin typeface="Bookman Old Style" pitchFamily="18" charset="0"/>
              </a:rPr>
              <a:t>1: Transition</a:t>
            </a:r>
          </a:p>
          <a:p>
            <a:pPr lvl="1" eaLnBrk="1" hangingPunct="1"/>
            <a:r>
              <a:rPr lang="en-US" smtClean="0">
                <a:latin typeface="Bookman Old Style" pitchFamily="18" charset="0"/>
              </a:rPr>
              <a:t>2: Quote</a:t>
            </a:r>
          </a:p>
          <a:p>
            <a:pPr lvl="1" eaLnBrk="1" hangingPunct="1"/>
            <a:r>
              <a:rPr lang="en-US" smtClean="0">
                <a:latin typeface="Bookman Old Style" pitchFamily="18" charset="0"/>
              </a:rPr>
              <a:t>3: Action</a:t>
            </a:r>
          </a:p>
          <a:p>
            <a:pPr lvl="1" eaLnBrk="1" hangingPunct="1"/>
            <a:r>
              <a:rPr lang="en-US" smtClean="0">
                <a:latin typeface="Bookman Old Style" pitchFamily="18" charset="0"/>
              </a:rPr>
              <a:t>4: Explanation	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latin typeface="Bookman Old Style" pitchFamily="18" charset="0"/>
              </a:rPr>
              <a:t>Expectations: Outline</a:t>
            </a:r>
          </a:p>
        </p:txBody>
      </p:sp>
      <p:sp>
        <p:nvSpPr>
          <p:cNvPr id="34819"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Quote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latin typeface="Bookman Old Style" pitchFamily="18" charset="0"/>
              </a:rPr>
              <a:t>Peer Two</a:t>
            </a:r>
            <a:r>
              <a:rPr lang="en-US" smtClean="0"/>
              <a:t>	</a:t>
            </a:r>
          </a:p>
        </p:txBody>
      </p:sp>
      <p:sp>
        <p:nvSpPr>
          <p:cNvPr id="35843" name="Rectangle 3"/>
          <p:cNvSpPr>
            <a:spLocks noGrp="1" noChangeArrowheads="1"/>
          </p:cNvSpPr>
          <p:nvPr>
            <p:ph type="body" idx="1"/>
          </p:nvPr>
        </p:nvSpPr>
        <p:spPr>
          <a:xfrm>
            <a:off x="457200" y="1295400"/>
            <a:ext cx="8229600" cy="5334000"/>
          </a:xfrm>
        </p:spPr>
        <p:txBody>
          <a:bodyPr/>
          <a:lstStyle/>
          <a:p>
            <a:pPr eaLnBrk="1" hangingPunct="1"/>
            <a:r>
              <a:rPr lang="en-US" sz="2800" smtClean="0">
                <a:latin typeface="Bookman Old Style" pitchFamily="18" charset="0"/>
              </a:rPr>
              <a:t>Read the SECOND body paragraph for ideas and provide the author with the following:</a:t>
            </a:r>
          </a:p>
          <a:p>
            <a:pPr lvl="1" eaLnBrk="1" hangingPunct="1"/>
            <a:r>
              <a:rPr lang="en-US" smtClean="0">
                <a:latin typeface="Bookman Old Style" pitchFamily="18" charset="0"/>
              </a:rPr>
              <a:t>One thing the author did well</a:t>
            </a:r>
          </a:p>
          <a:p>
            <a:pPr lvl="2" eaLnBrk="1" hangingPunct="1"/>
            <a:r>
              <a:rPr lang="en-US" sz="2000" smtClean="0">
                <a:latin typeface="Bookman Old Style" pitchFamily="18" charset="0"/>
              </a:rPr>
              <a:t>You used good quotes to support your trait.</a:t>
            </a:r>
          </a:p>
          <a:p>
            <a:pPr lvl="2" eaLnBrk="1" hangingPunct="1"/>
            <a:r>
              <a:rPr lang="en-US" sz="2000" smtClean="0">
                <a:latin typeface="Bookman Old Style" pitchFamily="18" charset="0"/>
              </a:rPr>
              <a:t>Your explanations are very clear.</a:t>
            </a:r>
          </a:p>
          <a:p>
            <a:pPr lvl="1" eaLnBrk="1" hangingPunct="1"/>
            <a:r>
              <a:rPr lang="en-US" smtClean="0">
                <a:latin typeface="Bookman Old Style" pitchFamily="18" charset="0"/>
              </a:rPr>
              <a:t>One thing the author could change</a:t>
            </a:r>
          </a:p>
          <a:p>
            <a:pPr lvl="2" eaLnBrk="1" hangingPunct="1"/>
            <a:r>
              <a:rPr lang="en-US" sz="2000" smtClean="0">
                <a:latin typeface="Bookman Old Style" pitchFamily="18" charset="0"/>
              </a:rPr>
              <a:t>You might want to include more explanation for your action.</a:t>
            </a:r>
          </a:p>
          <a:p>
            <a:pPr lvl="2" eaLnBrk="1" hangingPunct="1"/>
            <a:r>
              <a:rPr lang="en-US" sz="2000" smtClean="0">
                <a:latin typeface="Bookman Old Style" pitchFamily="18" charset="0"/>
              </a:rPr>
              <a:t>Your action doesn’t seem to follow your trait.</a:t>
            </a:r>
          </a:p>
          <a:p>
            <a:pPr lvl="1" eaLnBrk="1" hangingPunct="1"/>
            <a:r>
              <a:rPr lang="en-US" smtClean="0">
                <a:latin typeface="Bookman Old Style" pitchFamily="18" charset="0"/>
              </a:rPr>
              <a:t>One question</a:t>
            </a:r>
          </a:p>
          <a:p>
            <a:pPr lvl="2" eaLnBrk="1" hangingPunct="1"/>
            <a:r>
              <a:rPr lang="en-US" sz="2000" smtClean="0">
                <a:latin typeface="Bookman Old Style" pitchFamily="18" charset="0"/>
              </a:rPr>
              <a:t>Could you find a clearer quote?</a:t>
            </a:r>
          </a:p>
          <a:p>
            <a:pPr lvl="2" eaLnBrk="1" hangingPunct="1"/>
            <a:r>
              <a:rPr lang="en-US" sz="2000" smtClean="0">
                <a:latin typeface="Bookman Old Style" pitchFamily="18" charset="0"/>
              </a:rPr>
              <a:t>Does the period go inside or outside of the parentheses?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latin typeface="Bookman Old Style" pitchFamily="18" charset="0"/>
              </a:rPr>
              <a:t>Peer Three</a:t>
            </a:r>
            <a:r>
              <a:rPr lang="en-US" smtClean="0"/>
              <a:t>	</a:t>
            </a:r>
          </a:p>
        </p:txBody>
      </p:sp>
      <p:sp>
        <p:nvSpPr>
          <p:cNvPr id="36867"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Check the SECOND body paragraph for the following conventions:</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09600" y="1447800"/>
            <a:ext cx="8229600" cy="1143000"/>
          </a:xfrm>
        </p:spPr>
        <p:txBody>
          <a:bodyPr/>
          <a:lstStyle/>
          <a:p>
            <a:pPr algn="ctr" eaLnBrk="1" hangingPunct="1"/>
            <a:r>
              <a:rPr lang="en-US" b="1" smtClean="0">
                <a:latin typeface="Bookman Old Style" pitchFamily="18" charset="0"/>
              </a:rPr>
              <a:t>Please pass your </a:t>
            </a:r>
            <a:br>
              <a:rPr lang="en-US" b="1" smtClean="0">
                <a:latin typeface="Bookman Old Style" pitchFamily="18" charset="0"/>
              </a:rPr>
            </a:br>
            <a:r>
              <a:rPr lang="en-US" b="1" smtClean="0">
                <a:latin typeface="Bookman Old Style" pitchFamily="18" charset="0"/>
              </a:rPr>
              <a:t>papers to the middle</a:t>
            </a:r>
          </a:p>
        </p:txBody>
      </p:sp>
      <p:sp>
        <p:nvSpPr>
          <p:cNvPr id="37891" name="Content Placeholder 2"/>
          <p:cNvSpPr>
            <a:spLocks noGrp="1"/>
          </p:cNvSpPr>
          <p:nvPr>
            <p:ph idx="1"/>
          </p:nvPr>
        </p:nvSpPr>
        <p:spPr>
          <a:xfrm>
            <a:off x="457200" y="2895600"/>
            <a:ext cx="8229600" cy="3235325"/>
          </a:xfrm>
        </p:spPr>
        <p:txBody>
          <a:bodyPr/>
          <a:lstStyle/>
          <a:p>
            <a:pPr eaLnBrk="1" hangingPunct="1"/>
            <a:r>
              <a:rPr lang="en-US" smtClean="0">
                <a:latin typeface="Bookman Old Style" pitchFamily="18" charset="0"/>
              </a:rPr>
              <a:t>At this time, we will be trading tables for further edits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latin typeface="Bookman Old Style" pitchFamily="18" charset="0"/>
              </a:rPr>
              <a:t>Peer Four</a:t>
            </a:r>
            <a:r>
              <a:rPr lang="en-US" smtClean="0"/>
              <a:t>	</a:t>
            </a:r>
          </a:p>
        </p:txBody>
      </p:sp>
      <p:sp>
        <p:nvSpPr>
          <p:cNvPr id="38915"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Identify the purpose of each sentence in the THIRD body paragraph and write out the outline of the paragraph.</a:t>
            </a:r>
          </a:p>
          <a:p>
            <a:pPr eaLnBrk="1" hangingPunct="1"/>
            <a:endParaRPr lang="en-US" smtClean="0">
              <a:latin typeface="Bookman Old Style" pitchFamily="18" charset="0"/>
            </a:endParaRPr>
          </a:p>
          <a:p>
            <a:pPr eaLnBrk="1" hangingPunct="1"/>
            <a:r>
              <a:rPr lang="en-US" smtClean="0">
                <a:latin typeface="Bookman Old Style" pitchFamily="18" charset="0"/>
              </a:rPr>
              <a:t>Example:</a:t>
            </a:r>
          </a:p>
          <a:p>
            <a:pPr lvl="1" eaLnBrk="1" hangingPunct="1"/>
            <a:r>
              <a:rPr lang="en-US" smtClean="0">
                <a:latin typeface="Bookman Old Style" pitchFamily="18" charset="0"/>
              </a:rPr>
              <a:t>1: Transition</a:t>
            </a:r>
          </a:p>
          <a:p>
            <a:pPr lvl="1" eaLnBrk="1" hangingPunct="1"/>
            <a:r>
              <a:rPr lang="en-US" smtClean="0">
                <a:latin typeface="Bookman Old Style" pitchFamily="18" charset="0"/>
              </a:rPr>
              <a:t>2: Quote</a:t>
            </a:r>
          </a:p>
          <a:p>
            <a:pPr lvl="1" eaLnBrk="1" hangingPunct="1"/>
            <a:r>
              <a:rPr lang="en-US" smtClean="0">
                <a:latin typeface="Bookman Old Style" pitchFamily="18" charset="0"/>
              </a:rPr>
              <a:t>3: Action</a:t>
            </a:r>
          </a:p>
          <a:p>
            <a:pPr lvl="1" eaLnBrk="1" hangingPunct="1"/>
            <a:r>
              <a:rPr lang="en-US" smtClean="0">
                <a:latin typeface="Bookman Old Style" pitchFamily="18" charset="0"/>
              </a:rPr>
              <a:t>4: Explanation	etc.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latin typeface="Bookman Old Style" pitchFamily="18" charset="0"/>
              </a:rPr>
              <a:t>Expectations: Outline</a:t>
            </a:r>
          </a:p>
        </p:txBody>
      </p:sp>
      <p:sp>
        <p:nvSpPr>
          <p:cNvPr id="39939"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Quote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latin typeface="Bookman Old Style" pitchFamily="18" charset="0"/>
              </a:rPr>
              <a:t>Peer Five</a:t>
            </a:r>
            <a:r>
              <a:rPr lang="en-US" smtClean="0"/>
              <a:t>	</a:t>
            </a:r>
          </a:p>
        </p:txBody>
      </p:sp>
      <p:sp>
        <p:nvSpPr>
          <p:cNvPr id="40963" name="Rectangle 3"/>
          <p:cNvSpPr>
            <a:spLocks noGrp="1" noChangeArrowheads="1"/>
          </p:cNvSpPr>
          <p:nvPr>
            <p:ph type="body" idx="1"/>
          </p:nvPr>
        </p:nvSpPr>
        <p:spPr>
          <a:xfrm>
            <a:off x="457200" y="1295400"/>
            <a:ext cx="8229600" cy="5334000"/>
          </a:xfrm>
        </p:spPr>
        <p:txBody>
          <a:bodyPr/>
          <a:lstStyle/>
          <a:p>
            <a:pPr eaLnBrk="1" hangingPunct="1"/>
            <a:r>
              <a:rPr lang="en-US" sz="2800" smtClean="0">
                <a:latin typeface="Bookman Old Style" pitchFamily="18" charset="0"/>
              </a:rPr>
              <a:t>Read the THIRD body paragraph for ideas and provide the author with the following:</a:t>
            </a:r>
          </a:p>
          <a:p>
            <a:pPr lvl="1" eaLnBrk="1" hangingPunct="1"/>
            <a:r>
              <a:rPr lang="en-US" smtClean="0">
                <a:latin typeface="Bookman Old Style" pitchFamily="18" charset="0"/>
              </a:rPr>
              <a:t>One thing the author did well</a:t>
            </a:r>
          </a:p>
          <a:p>
            <a:pPr lvl="2" eaLnBrk="1" hangingPunct="1"/>
            <a:r>
              <a:rPr lang="en-US" sz="2000" smtClean="0">
                <a:latin typeface="Bookman Old Style" pitchFamily="18" charset="0"/>
              </a:rPr>
              <a:t>You used good quotes to support your trait.</a:t>
            </a:r>
          </a:p>
          <a:p>
            <a:pPr lvl="2" eaLnBrk="1" hangingPunct="1"/>
            <a:r>
              <a:rPr lang="en-US" sz="2000" smtClean="0">
                <a:latin typeface="Bookman Old Style" pitchFamily="18" charset="0"/>
              </a:rPr>
              <a:t>Your explanations are very clear.</a:t>
            </a:r>
          </a:p>
          <a:p>
            <a:pPr lvl="1" eaLnBrk="1" hangingPunct="1"/>
            <a:r>
              <a:rPr lang="en-US" smtClean="0">
                <a:latin typeface="Bookman Old Style" pitchFamily="18" charset="0"/>
              </a:rPr>
              <a:t>One thing the author could change</a:t>
            </a:r>
          </a:p>
          <a:p>
            <a:pPr lvl="2" eaLnBrk="1" hangingPunct="1"/>
            <a:r>
              <a:rPr lang="en-US" sz="2000" smtClean="0">
                <a:latin typeface="Bookman Old Style" pitchFamily="18" charset="0"/>
              </a:rPr>
              <a:t>You might want to include more explanation for your action.</a:t>
            </a:r>
          </a:p>
          <a:p>
            <a:pPr lvl="2" eaLnBrk="1" hangingPunct="1"/>
            <a:r>
              <a:rPr lang="en-US" sz="2000" smtClean="0">
                <a:latin typeface="Bookman Old Style" pitchFamily="18" charset="0"/>
              </a:rPr>
              <a:t>Your action doesn’t seem to follow your trait.</a:t>
            </a:r>
          </a:p>
          <a:p>
            <a:pPr lvl="1" eaLnBrk="1" hangingPunct="1"/>
            <a:r>
              <a:rPr lang="en-US" smtClean="0">
                <a:latin typeface="Bookman Old Style" pitchFamily="18" charset="0"/>
              </a:rPr>
              <a:t>One question</a:t>
            </a:r>
          </a:p>
          <a:p>
            <a:pPr lvl="2" eaLnBrk="1" hangingPunct="1"/>
            <a:r>
              <a:rPr lang="en-US" sz="2000" smtClean="0">
                <a:latin typeface="Bookman Old Style" pitchFamily="18" charset="0"/>
              </a:rPr>
              <a:t>Could you find a clearer quote?</a:t>
            </a:r>
          </a:p>
          <a:p>
            <a:pPr lvl="2" eaLnBrk="1" hangingPunct="1"/>
            <a:r>
              <a:rPr lang="en-US" sz="2000" smtClean="0">
                <a:latin typeface="Bookman Old Style" pitchFamily="18" charset="0"/>
              </a:rPr>
              <a:t>Does the period go inside or outside of the parentheses?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latin typeface="Bookman Old Style" pitchFamily="18" charset="0"/>
              </a:rPr>
              <a:t>Peer Six</a:t>
            </a:r>
            <a:r>
              <a:rPr lang="en-US" smtClean="0"/>
              <a:t>	</a:t>
            </a:r>
          </a:p>
        </p:txBody>
      </p:sp>
      <p:sp>
        <p:nvSpPr>
          <p:cNvPr id="41987"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Check the THIRD body paragraph for the following conventions:</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p:txBody>
          <a:bodyPr/>
          <a:lstStyle/>
          <a:p>
            <a:pPr marL="609600" indent="-609600" eaLnBrk="1" hangingPunct="1">
              <a:lnSpc>
                <a:spcPct val="90000"/>
              </a:lnSpc>
            </a:pPr>
            <a:r>
              <a:rPr lang="en-US" smtClean="0">
                <a:latin typeface="Bookman Old Style" pitchFamily="18" charset="0"/>
              </a:rPr>
              <a:t>Choose three of your words: You will need to develop </a:t>
            </a:r>
            <a:r>
              <a:rPr lang="en-US" b="1" smtClean="0">
                <a:latin typeface="Bookman Old Style" pitchFamily="18" charset="0"/>
              </a:rPr>
              <a:t>two actions</a:t>
            </a:r>
            <a:r>
              <a:rPr lang="en-US" smtClean="0">
                <a:latin typeface="Bookman Old Style" pitchFamily="18" charset="0"/>
              </a:rPr>
              <a:t> from the text and </a:t>
            </a:r>
            <a:r>
              <a:rPr lang="en-US" b="1" smtClean="0">
                <a:latin typeface="Bookman Old Style" pitchFamily="18" charset="0"/>
              </a:rPr>
              <a:t>one</a:t>
            </a:r>
            <a:r>
              <a:rPr lang="en-US" smtClean="0">
                <a:latin typeface="Bookman Old Style" pitchFamily="18" charset="0"/>
              </a:rPr>
              <a:t> </a:t>
            </a:r>
            <a:r>
              <a:rPr lang="en-US" b="1" smtClean="0">
                <a:latin typeface="Bookman Old Style" pitchFamily="18" charset="0"/>
              </a:rPr>
              <a:t>citation </a:t>
            </a:r>
            <a:r>
              <a:rPr lang="en-US" smtClean="0">
                <a:latin typeface="Bookman Old Style" pitchFamily="18" charset="0"/>
              </a:rPr>
              <a:t>directly from the text. Be sure to include the </a:t>
            </a:r>
            <a:r>
              <a:rPr lang="en-US" b="1" smtClean="0">
                <a:latin typeface="Bookman Old Style" pitchFamily="18" charset="0"/>
              </a:rPr>
              <a:t>page number.</a:t>
            </a:r>
            <a:br>
              <a:rPr lang="en-US" b="1" smtClean="0">
                <a:latin typeface="Bookman Old Style" pitchFamily="18" charset="0"/>
              </a:rPr>
            </a:br>
            <a:endParaRPr lang="en-US" b="1" smtClean="0">
              <a:latin typeface="Bookman Old Style" pitchFamily="18" charset="0"/>
            </a:endParaRPr>
          </a:p>
          <a:p>
            <a:pPr marL="609600" indent="-609600" eaLnBrk="1" hangingPunct="1">
              <a:lnSpc>
                <a:spcPct val="90000"/>
              </a:lnSpc>
            </a:pPr>
            <a:r>
              <a:rPr lang="en-US" smtClean="0">
                <a:latin typeface="Bookman Old Style" pitchFamily="18" charset="0"/>
              </a:rPr>
              <a:t>The actions should be pretty self-explanatory, but you will need to offer an </a:t>
            </a:r>
            <a:r>
              <a:rPr lang="en-US" b="1" smtClean="0">
                <a:latin typeface="Bookman Old Style" pitchFamily="18" charset="0"/>
              </a:rPr>
              <a:t>explanation</a:t>
            </a:r>
            <a:r>
              <a:rPr lang="en-US" smtClean="0">
                <a:latin typeface="Bookman Old Style" pitchFamily="18" charset="0"/>
              </a:rPr>
              <a:t> for your citation.</a:t>
            </a:r>
          </a:p>
          <a:p>
            <a:pPr marL="609600" indent="-609600" eaLnBrk="1" hangingPunct="1">
              <a:lnSpc>
                <a:spcPct val="90000"/>
              </a:lnSpc>
              <a:buFont typeface="Wingdings" pitchFamily="2" charset="2"/>
              <a:buNone/>
            </a:pPr>
            <a:endParaRPr lang="en-US" smtClean="0">
              <a:latin typeface="Bookman Old Style" pitchFamily="18" charset="0"/>
            </a:endParaRPr>
          </a:p>
        </p:txBody>
      </p:sp>
      <p:sp>
        <p:nvSpPr>
          <p:cNvPr id="6147" name="Rectangle 4"/>
          <p:cNvSpPr>
            <a:spLocks noGrp="1" noChangeArrowheads="1"/>
          </p:cNvSpPr>
          <p:nvPr>
            <p:ph type="title"/>
          </p:nvPr>
        </p:nvSpPr>
        <p:spPr>
          <a:noFill/>
        </p:spPr>
        <p:txBody>
          <a:bodyPr/>
          <a:lstStyle/>
          <a:p>
            <a:pPr eaLnBrk="1" hangingPunct="1"/>
            <a:r>
              <a:rPr lang="en-US" smtClean="0">
                <a:latin typeface="Bookman Old Style" pitchFamily="18" charset="0"/>
              </a:rPr>
              <a:t>Developing a Character Analysis: Homework</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9600" y="1447800"/>
            <a:ext cx="8229600" cy="1143000"/>
          </a:xfrm>
        </p:spPr>
        <p:txBody>
          <a:bodyPr/>
          <a:lstStyle/>
          <a:p>
            <a:pPr algn="ctr" eaLnBrk="1" hangingPunct="1"/>
            <a:r>
              <a:rPr lang="en-US" b="1" smtClean="0">
                <a:latin typeface="Bookman Old Style" pitchFamily="18" charset="0"/>
              </a:rPr>
              <a:t>Please pass the</a:t>
            </a:r>
            <a:br>
              <a:rPr lang="en-US" b="1" smtClean="0">
                <a:latin typeface="Bookman Old Style" pitchFamily="18" charset="0"/>
              </a:rPr>
            </a:br>
            <a:r>
              <a:rPr lang="en-US" b="1" smtClean="0">
                <a:latin typeface="Bookman Old Style" pitchFamily="18" charset="0"/>
              </a:rPr>
              <a:t>papers to the middle</a:t>
            </a:r>
          </a:p>
        </p:txBody>
      </p:sp>
      <p:sp>
        <p:nvSpPr>
          <p:cNvPr id="43011" name="Content Placeholder 2"/>
          <p:cNvSpPr>
            <a:spLocks noGrp="1"/>
          </p:cNvSpPr>
          <p:nvPr>
            <p:ph idx="1"/>
          </p:nvPr>
        </p:nvSpPr>
        <p:spPr>
          <a:xfrm>
            <a:off x="457200" y="2895600"/>
            <a:ext cx="8229600" cy="3235325"/>
          </a:xfrm>
        </p:spPr>
        <p:txBody>
          <a:bodyPr/>
          <a:lstStyle/>
          <a:p>
            <a:pPr marL="0" indent="0" eaLnBrk="1" hangingPunct="1">
              <a:buFont typeface="Wingdings" pitchFamily="2" charset="2"/>
              <a:buNone/>
            </a:pPr>
            <a:r>
              <a:rPr lang="en-US" smtClean="0">
                <a:latin typeface="Bookman Old Style" pitchFamily="18" charset="0"/>
              </a:rPr>
              <a:t>At this time, we will be passing essays back to the authors.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latin typeface="Bookman Old Style" pitchFamily="18" charset="0"/>
              </a:rPr>
              <a:t>EDIT</a:t>
            </a:r>
            <a:r>
              <a:rPr lang="en-US" smtClean="0"/>
              <a:t>	</a:t>
            </a:r>
          </a:p>
        </p:txBody>
      </p:sp>
      <p:sp>
        <p:nvSpPr>
          <p:cNvPr id="44035"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FIX YOUR PARAGRAPHS!!!</a:t>
            </a:r>
          </a:p>
          <a:p>
            <a:pPr eaLnBrk="1" hangingPunct="1"/>
            <a:r>
              <a:rPr lang="en-US" smtClean="0">
                <a:latin typeface="Bookman Old Style" pitchFamily="18" charset="0"/>
              </a:rPr>
              <a:t>Look over the outline of your paragraph – is that what you wanted it to be?</a:t>
            </a:r>
          </a:p>
          <a:p>
            <a:pPr eaLnBrk="1" hangingPunct="1"/>
            <a:r>
              <a:rPr lang="en-US" smtClean="0">
                <a:latin typeface="Bookman Old Style" pitchFamily="18" charset="0"/>
              </a:rPr>
              <a:t>Fix any conventional errors.</a:t>
            </a:r>
          </a:p>
          <a:p>
            <a:pPr eaLnBrk="1" hangingPunct="1"/>
            <a:r>
              <a:rPr lang="en-US" smtClean="0">
                <a:latin typeface="Bookman Old Style" pitchFamily="18" charset="0"/>
              </a:rPr>
              <a:t>Add, delete, or rewrite any portions that did not make sense.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eaLnBrk="1" hangingPunct="1"/>
            <a:r>
              <a:rPr lang="en-US" smtClean="0"/>
              <a:t>Expository Essays</a:t>
            </a:r>
          </a:p>
        </p:txBody>
      </p:sp>
      <p:sp>
        <p:nvSpPr>
          <p:cNvPr id="45059" name="Rectangle 3"/>
          <p:cNvSpPr>
            <a:spLocks noGrp="1" noChangeArrowheads="1"/>
          </p:cNvSpPr>
          <p:nvPr>
            <p:ph type="subTitle" idx="1"/>
          </p:nvPr>
        </p:nvSpPr>
        <p:spPr/>
        <p:txBody>
          <a:bodyPr/>
          <a:lstStyle/>
          <a:p>
            <a:pPr eaLnBrk="1" hangingPunct="1"/>
            <a:r>
              <a:rPr lang="en-US" smtClean="0"/>
              <a:t>The Writing Process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815975"/>
          </a:xfrm>
        </p:spPr>
        <p:txBody>
          <a:bodyPr/>
          <a:lstStyle/>
          <a:p>
            <a:pPr eaLnBrk="1" hangingPunct="1"/>
            <a:r>
              <a:rPr lang="en-US" smtClean="0"/>
              <a:t>Introductions: Format</a:t>
            </a:r>
          </a:p>
        </p:txBody>
      </p:sp>
      <p:sp>
        <p:nvSpPr>
          <p:cNvPr id="46083" name="Rectangle 3"/>
          <p:cNvSpPr>
            <a:spLocks noGrp="1" noChangeArrowheads="1"/>
          </p:cNvSpPr>
          <p:nvPr>
            <p:ph type="body" sz="half" idx="1"/>
          </p:nvPr>
        </p:nvSpPr>
        <p:spPr>
          <a:xfrm>
            <a:off x="685800" y="1447800"/>
            <a:ext cx="7696200" cy="1766888"/>
          </a:xfrm>
        </p:spPr>
        <p:txBody>
          <a:bodyPr/>
          <a:lstStyle/>
          <a:p>
            <a:pPr eaLnBrk="1" hangingPunct="1">
              <a:lnSpc>
                <a:spcPct val="90000"/>
              </a:lnSpc>
            </a:pPr>
            <a:r>
              <a:rPr lang="en-US" sz="2800" smtClean="0"/>
              <a:t>Begin with a broad general statement.</a:t>
            </a:r>
          </a:p>
          <a:p>
            <a:pPr eaLnBrk="1" hangingPunct="1">
              <a:lnSpc>
                <a:spcPct val="90000"/>
              </a:lnSpc>
              <a:buFont typeface="Wingdings" pitchFamily="2" charset="2"/>
              <a:buNone/>
            </a:pPr>
            <a:endParaRPr lang="en-US" sz="2800" smtClean="0"/>
          </a:p>
          <a:p>
            <a:pPr eaLnBrk="1" hangingPunct="1">
              <a:lnSpc>
                <a:spcPct val="90000"/>
              </a:lnSpc>
            </a:pPr>
            <a:r>
              <a:rPr lang="en-US" sz="2800" smtClean="0"/>
              <a:t>Gradually narrow following sentences leading to a narrow and limited thesis statement</a:t>
            </a:r>
          </a:p>
          <a:p>
            <a:pPr eaLnBrk="1" hangingPunct="1">
              <a:lnSpc>
                <a:spcPct val="90000"/>
              </a:lnSpc>
            </a:pPr>
            <a:endParaRPr lang="en-US" sz="2800" smtClean="0"/>
          </a:p>
          <a:p>
            <a:pPr eaLnBrk="1" hangingPunct="1">
              <a:lnSpc>
                <a:spcPct val="90000"/>
              </a:lnSpc>
            </a:pPr>
            <a:r>
              <a:rPr lang="en-US" sz="2800" smtClean="0"/>
              <a:t>Think of a funnel – Introduction start wide and end focused</a:t>
            </a:r>
          </a:p>
        </p:txBody>
      </p:sp>
      <p:pic>
        <p:nvPicPr>
          <p:cNvPr id="46084" name="Picture 4" descr="MCj02374070000[1]"/>
          <p:cNvPicPr>
            <a:picLocks noGrp="1" noChangeAspect="1" noChangeArrowheads="1"/>
          </p:cNvPicPr>
          <p:nvPr>
            <p:ph sz="half" idx="2"/>
          </p:nvPr>
        </p:nvPicPr>
        <p:blipFill>
          <a:blip r:embed="rId2"/>
          <a:srcRect/>
          <a:stretch>
            <a:fillRect/>
          </a:stretch>
        </p:blipFill>
        <p:spPr>
          <a:xfrm rot="482023">
            <a:off x="5356225" y="4700588"/>
            <a:ext cx="2209800" cy="1838325"/>
          </a:xfr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815975"/>
          </a:xfrm>
        </p:spPr>
        <p:txBody>
          <a:bodyPr/>
          <a:lstStyle/>
          <a:p>
            <a:pPr eaLnBrk="1" hangingPunct="1"/>
            <a:r>
              <a:rPr lang="en-US" smtClean="0"/>
              <a:t>Introductions: Thesis</a:t>
            </a:r>
          </a:p>
        </p:txBody>
      </p:sp>
      <p:sp>
        <p:nvSpPr>
          <p:cNvPr id="47107" name="Rectangle 3"/>
          <p:cNvSpPr>
            <a:spLocks noGrp="1" noChangeArrowheads="1"/>
          </p:cNvSpPr>
          <p:nvPr>
            <p:ph type="body" idx="1"/>
          </p:nvPr>
        </p:nvSpPr>
        <p:spPr/>
        <p:txBody>
          <a:bodyPr/>
          <a:lstStyle/>
          <a:p>
            <a:pPr eaLnBrk="1" hangingPunct="1">
              <a:lnSpc>
                <a:spcPct val="90000"/>
              </a:lnSpc>
            </a:pPr>
            <a:r>
              <a:rPr lang="en-US" smtClean="0"/>
              <a:t>Thesis Statement: A specific sentence that states what your paper will be about.</a:t>
            </a:r>
          </a:p>
          <a:p>
            <a:pPr lvl="1" eaLnBrk="1" hangingPunct="1">
              <a:lnSpc>
                <a:spcPct val="90000"/>
              </a:lnSpc>
              <a:buFont typeface="Wingdings" pitchFamily="2" charset="2"/>
              <a:buNone/>
            </a:pPr>
            <a:endParaRPr lang="en-US" smtClean="0"/>
          </a:p>
          <a:p>
            <a:pPr eaLnBrk="1" hangingPunct="1">
              <a:lnSpc>
                <a:spcPct val="90000"/>
              </a:lnSpc>
            </a:pPr>
            <a:r>
              <a:rPr lang="en-US" smtClean="0"/>
              <a:t>NOTE: Your paper should PROVE that your thesis is true.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762000"/>
          </a:xfrm>
        </p:spPr>
        <p:txBody>
          <a:bodyPr/>
          <a:lstStyle/>
          <a:p>
            <a:pPr eaLnBrk="1" hangingPunct="1"/>
            <a:r>
              <a:rPr lang="en-US" smtClean="0"/>
              <a:t>Introduction: Example</a:t>
            </a:r>
          </a:p>
        </p:txBody>
      </p:sp>
      <p:sp>
        <p:nvSpPr>
          <p:cNvPr id="48131" name="Rectangle 3"/>
          <p:cNvSpPr>
            <a:spLocks noGrp="1" noChangeArrowheads="1"/>
          </p:cNvSpPr>
          <p:nvPr>
            <p:ph type="body" idx="1"/>
          </p:nvPr>
        </p:nvSpPr>
        <p:spPr>
          <a:xfrm>
            <a:off x="762000" y="1219200"/>
            <a:ext cx="7696200" cy="5181600"/>
          </a:xfrm>
        </p:spPr>
        <p:txBody>
          <a:bodyPr/>
          <a:lstStyle/>
          <a:p>
            <a:pPr eaLnBrk="1" hangingPunct="1">
              <a:lnSpc>
                <a:spcPct val="90000"/>
              </a:lnSpc>
              <a:buFont typeface="Wingdings" pitchFamily="2" charset="2"/>
              <a:buNone/>
            </a:pPr>
            <a:r>
              <a:rPr lang="en-US" smtClean="0"/>
              <a:t>		"A dog is man's best friend." That common saying may contain some truth, but dogs are not the only animal friend whose companionship people enjoy. For many people, a cat is their best friend. Despite what dog lovers may believe, cats make excellent house-pets becaues they are good companions, civilized members of the household, and easy to care for.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815975"/>
          </a:xfrm>
        </p:spPr>
        <p:txBody>
          <a:bodyPr/>
          <a:lstStyle/>
          <a:p>
            <a:pPr eaLnBrk="1" hangingPunct="1"/>
            <a:r>
              <a:rPr lang="en-US" smtClean="0"/>
              <a:t>Introductions: Brainstorming</a:t>
            </a:r>
          </a:p>
        </p:txBody>
      </p:sp>
      <p:sp>
        <p:nvSpPr>
          <p:cNvPr id="57347" name="Rectangle 3"/>
          <p:cNvSpPr>
            <a:spLocks noGrp="1" noChangeArrowheads="1"/>
          </p:cNvSpPr>
          <p:nvPr>
            <p:ph type="body" idx="1"/>
          </p:nvPr>
        </p:nvSpPr>
        <p:spPr/>
        <p:txBody>
          <a:bodyPr/>
          <a:lstStyle/>
          <a:p>
            <a:pPr marL="0" indent="0" eaLnBrk="1" hangingPunct="1">
              <a:lnSpc>
                <a:spcPct val="90000"/>
              </a:lnSpc>
              <a:buFont typeface="Wingdings" pitchFamily="2" charset="2"/>
              <a:buNone/>
              <a:defRPr/>
            </a:pPr>
            <a:r>
              <a:rPr lang="en-US" dirty="0" smtClean="0"/>
              <a:t>An introduction should start broad, so….</a:t>
            </a:r>
          </a:p>
          <a:p>
            <a:pPr eaLnBrk="1" hangingPunct="1">
              <a:lnSpc>
                <a:spcPct val="90000"/>
              </a:lnSpc>
              <a:defRPr/>
            </a:pPr>
            <a:endParaRPr lang="en-US" dirty="0" smtClean="0"/>
          </a:p>
          <a:p>
            <a:pPr marL="0" indent="0" eaLnBrk="1" hangingPunct="1">
              <a:lnSpc>
                <a:spcPct val="90000"/>
              </a:lnSpc>
              <a:buFont typeface="Wingdings" pitchFamily="2" charset="2"/>
              <a:buNone/>
              <a:defRPr/>
            </a:pPr>
            <a:endParaRPr lang="en-US" dirty="0" smtClean="0"/>
          </a:p>
          <a:p>
            <a:pPr marL="0" indent="0" algn="ctr" eaLnBrk="1" hangingPunct="1">
              <a:lnSpc>
                <a:spcPct val="90000"/>
              </a:lnSpc>
              <a:buFont typeface="Wingdings" pitchFamily="2" charset="2"/>
              <a:buNone/>
              <a:defRPr/>
            </a:pPr>
            <a:r>
              <a:rPr lang="en-US" b="1" dirty="0" smtClean="0"/>
              <a:t>How could we open an introduction for this character analysis essay?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152400"/>
            <a:ext cx="7175500" cy="1066800"/>
          </a:xfrm>
        </p:spPr>
        <p:txBody>
          <a:bodyPr/>
          <a:lstStyle/>
          <a:p>
            <a:pPr eaLnBrk="1" hangingPunct="1"/>
            <a:r>
              <a:rPr lang="en-US" smtClean="0"/>
              <a:t>Introductions: Class Work</a:t>
            </a:r>
          </a:p>
        </p:txBody>
      </p:sp>
      <p:sp>
        <p:nvSpPr>
          <p:cNvPr id="50179" name="Rectangle 3"/>
          <p:cNvSpPr>
            <a:spLocks noGrp="1" noChangeArrowheads="1"/>
          </p:cNvSpPr>
          <p:nvPr>
            <p:ph type="body" idx="1"/>
          </p:nvPr>
        </p:nvSpPr>
        <p:spPr>
          <a:xfrm>
            <a:off x="685800" y="1371600"/>
            <a:ext cx="7696200" cy="4114800"/>
          </a:xfrm>
        </p:spPr>
        <p:txBody>
          <a:bodyPr/>
          <a:lstStyle/>
          <a:p>
            <a:pPr algn="ctr" eaLnBrk="1" hangingPunct="1">
              <a:buFont typeface="Wingdings" pitchFamily="2" charset="2"/>
              <a:buNone/>
            </a:pPr>
            <a:r>
              <a:rPr lang="en-US" smtClean="0"/>
              <a:t>	</a:t>
            </a:r>
          </a:p>
          <a:p>
            <a:pPr algn="ctr" eaLnBrk="1" hangingPunct="1">
              <a:buFont typeface="Wingdings" pitchFamily="2" charset="2"/>
              <a:buNone/>
            </a:pPr>
            <a:r>
              <a:rPr lang="en-US" smtClean="0"/>
              <a:t>Spend the rest of the class time working on your introduction.</a:t>
            </a:r>
          </a:p>
          <a:p>
            <a:pPr eaLnBrk="1" hangingPunct="1">
              <a:buFont typeface="Wingdings" pitchFamily="2" charset="2"/>
              <a:buNone/>
            </a:pPr>
            <a:endParaRPr lang="en-US" smtClean="0"/>
          </a:p>
          <a:p>
            <a:pPr algn="ctr" eaLnBrk="1" hangingPunct="1">
              <a:buFont typeface="Wingdings" pitchFamily="2" charset="2"/>
              <a:buNone/>
            </a:pPr>
            <a:r>
              <a:rPr lang="en-US" smtClean="0"/>
              <a:t>We will be peer editing your introductions and turning them in tomorrow.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pPr eaLnBrk="1" hangingPunct="1"/>
            <a:r>
              <a:rPr lang="en-US" smtClean="0">
                <a:latin typeface="Bookman Old Style" pitchFamily="18" charset="0"/>
              </a:rPr>
              <a:t>Peer Editing</a:t>
            </a:r>
          </a:p>
        </p:txBody>
      </p:sp>
      <p:sp>
        <p:nvSpPr>
          <p:cNvPr id="51203" name="Rectangle 3"/>
          <p:cNvSpPr>
            <a:spLocks noGrp="1" noChangeArrowheads="1"/>
          </p:cNvSpPr>
          <p:nvPr>
            <p:ph type="subTitle" idx="1"/>
          </p:nvPr>
        </p:nvSpPr>
        <p:spPr>
          <a:xfrm>
            <a:off x="457200" y="3505200"/>
            <a:ext cx="8001000" cy="1752600"/>
          </a:xfrm>
        </p:spPr>
        <p:txBody>
          <a:bodyPr/>
          <a:lstStyle/>
          <a:p>
            <a:pPr eaLnBrk="1" hangingPunct="1"/>
            <a:r>
              <a:rPr lang="en-US" smtClean="0">
                <a:latin typeface="Bookman Old Style" pitchFamily="18" charset="0"/>
              </a:rPr>
              <a:t>Please pass your paper to the right…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latin typeface="Bookman Old Style" pitchFamily="18" charset="0"/>
              </a:rPr>
              <a:t>Peer One</a:t>
            </a:r>
          </a:p>
        </p:txBody>
      </p:sp>
      <p:sp>
        <p:nvSpPr>
          <p:cNvPr id="52227" name="Rectangle 3"/>
          <p:cNvSpPr>
            <a:spLocks noGrp="1" noChangeArrowheads="1"/>
          </p:cNvSpPr>
          <p:nvPr>
            <p:ph type="body" idx="1"/>
          </p:nvPr>
        </p:nvSpPr>
        <p:spPr/>
        <p:txBody>
          <a:bodyPr/>
          <a:lstStyle/>
          <a:p>
            <a:pPr eaLnBrk="1" hangingPunct="1"/>
            <a:r>
              <a:rPr lang="en-US" smtClean="0">
                <a:latin typeface="Bookman Old Style" pitchFamily="18" charset="0"/>
              </a:rPr>
              <a:t>Check the INTRODUCTION for logic. </a:t>
            </a:r>
          </a:p>
          <a:p>
            <a:pPr lvl="1" eaLnBrk="1" hangingPunct="1"/>
            <a:r>
              <a:rPr lang="en-US" smtClean="0">
                <a:latin typeface="Bookman Old Style" pitchFamily="18" charset="0"/>
              </a:rPr>
              <a:t>Does it make sense?</a:t>
            </a:r>
          </a:p>
          <a:p>
            <a:pPr lvl="1" eaLnBrk="1" hangingPunct="1"/>
            <a:r>
              <a:rPr lang="en-US" smtClean="0">
                <a:latin typeface="Bookman Old Style" pitchFamily="18" charset="0"/>
              </a:rPr>
              <a:t>Can you follow what the writer meant?</a:t>
            </a:r>
          </a:p>
          <a:p>
            <a:pPr lvl="1" eaLnBrk="1" hangingPunct="1"/>
            <a:r>
              <a:rPr lang="en-US" smtClean="0">
                <a:latin typeface="Bookman Old Style" pitchFamily="18" charset="0"/>
              </a:rPr>
              <a:t>Would someone who hadn’t read this book understand?</a:t>
            </a:r>
          </a:p>
          <a:p>
            <a:pPr eaLnBrk="1" hangingPunct="1"/>
            <a:r>
              <a:rPr lang="en-US" smtClean="0">
                <a:latin typeface="Bookman Old Style" pitchFamily="18" charset="0"/>
              </a:rPr>
              <a:t>Provide the writer with two comments. Both can be positive, both can be critical. Give them what they NEED.</a:t>
            </a:r>
          </a:p>
          <a:p>
            <a:pPr lvl="1" eaLnBrk="1" hangingPunct="1"/>
            <a:endParaRPr lang="en-US" smtClean="0">
              <a:latin typeface="Bookman Old Style" pitchFamily="18" charset="0"/>
            </a:endParaRP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latin typeface="Bookman Old Style" pitchFamily="18" charset="0"/>
              </a:rPr>
              <a:t>Developing a Character Analysis: Homework Example</a:t>
            </a:r>
          </a:p>
        </p:txBody>
      </p:sp>
      <p:sp>
        <p:nvSpPr>
          <p:cNvPr id="7171" name="Rectangle 3"/>
          <p:cNvSpPr>
            <a:spLocks noGrp="1" noChangeArrowheads="1"/>
          </p:cNvSpPr>
          <p:nvPr>
            <p:ph type="body" idx="1"/>
          </p:nvPr>
        </p:nvSpPr>
        <p:spPr>
          <a:xfrm>
            <a:off x="0" y="1600200"/>
            <a:ext cx="9144000" cy="5257800"/>
          </a:xfrm>
        </p:spPr>
        <p:txBody>
          <a:bodyPr/>
          <a:lstStyle/>
          <a:p>
            <a:pPr eaLnBrk="1" hangingPunct="1">
              <a:lnSpc>
                <a:spcPct val="80000"/>
              </a:lnSpc>
              <a:buFont typeface="Wingdings" pitchFamily="2" charset="2"/>
              <a:buNone/>
            </a:pPr>
            <a:r>
              <a:rPr lang="en-US" sz="2600" b="1" smtClean="0">
                <a:latin typeface="Bookman Old Style" pitchFamily="18" charset="0"/>
              </a:rPr>
              <a:t>Example</a:t>
            </a:r>
            <a:r>
              <a:rPr lang="en-US" sz="2600" smtClean="0">
                <a:latin typeface="Bookman Old Style" pitchFamily="18" charset="0"/>
              </a:rPr>
              <a:t>: Cole</a:t>
            </a:r>
            <a:r>
              <a:rPr lang="en-US" sz="2600" i="1" smtClean="0">
                <a:latin typeface="Bookman Old Style" pitchFamily="18" charset="0"/>
              </a:rPr>
              <a:t> – Touching Spirit Bear</a:t>
            </a:r>
            <a:endParaRPr lang="en-US" sz="2600" smtClean="0">
              <a:latin typeface="Bookman Old Style" pitchFamily="18" charset="0"/>
            </a:endParaRPr>
          </a:p>
          <a:p>
            <a:pPr eaLnBrk="1" hangingPunct="1">
              <a:lnSpc>
                <a:spcPct val="80000"/>
              </a:lnSpc>
              <a:buFont typeface="Wingdings" pitchFamily="2" charset="2"/>
              <a:buNone/>
            </a:pPr>
            <a:endParaRPr lang="en-US" sz="2600" smtClean="0">
              <a:latin typeface="Bookman Old Style" pitchFamily="18" charset="0"/>
            </a:endParaRPr>
          </a:p>
          <a:p>
            <a:pPr eaLnBrk="1" hangingPunct="1">
              <a:lnSpc>
                <a:spcPct val="80000"/>
              </a:lnSpc>
              <a:buFont typeface="Wingdings" pitchFamily="2" charset="2"/>
              <a:buNone/>
            </a:pPr>
            <a:r>
              <a:rPr lang="en-US" sz="2600" b="1" smtClean="0">
                <a:latin typeface="Bookman Old Style" pitchFamily="18" charset="0"/>
              </a:rPr>
              <a:t>Trait</a:t>
            </a:r>
            <a:r>
              <a:rPr lang="en-US" sz="2600" smtClean="0">
                <a:latin typeface="Bookman Old Style" pitchFamily="18" charset="0"/>
              </a:rPr>
              <a:t>:	Destructive</a:t>
            </a:r>
          </a:p>
          <a:p>
            <a:pPr eaLnBrk="1" hangingPunct="1">
              <a:lnSpc>
                <a:spcPct val="80000"/>
              </a:lnSpc>
              <a:buFont typeface="Wingdings" pitchFamily="2" charset="2"/>
              <a:buNone/>
            </a:pPr>
            <a:r>
              <a:rPr lang="en-US" sz="2600" b="1" smtClean="0">
                <a:latin typeface="Bookman Old Style" pitchFamily="18" charset="0"/>
              </a:rPr>
              <a:t>Action 1</a:t>
            </a:r>
            <a:r>
              <a:rPr lang="en-US" sz="2600" smtClean="0">
                <a:latin typeface="Bookman Old Style" pitchFamily="18" charset="0"/>
              </a:rPr>
              <a:t>: 	Robs a hardware store</a:t>
            </a:r>
          </a:p>
          <a:p>
            <a:pPr eaLnBrk="1" hangingPunct="1">
              <a:lnSpc>
                <a:spcPct val="80000"/>
              </a:lnSpc>
              <a:buFont typeface="Wingdings" pitchFamily="2" charset="2"/>
              <a:buNone/>
            </a:pPr>
            <a:r>
              <a:rPr lang="en-US" sz="2600" b="1" smtClean="0">
                <a:latin typeface="Bookman Old Style" pitchFamily="18" charset="0"/>
              </a:rPr>
              <a:t>Action 2</a:t>
            </a:r>
            <a:r>
              <a:rPr lang="en-US" sz="2600" smtClean="0">
                <a:latin typeface="Bookman Old Style" pitchFamily="18" charset="0"/>
              </a:rPr>
              <a:t>: 	Beats up Peter (the witness)</a:t>
            </a:r>
          </a:p>
          <a:p>
            <a:pPr eaLnBrk="1" hangingPunct="1">
              <a:lnSpc>
                <a:spcPct val="80000"/>
              </a:lnSpc>
              <a:buFont typeface="Wingdings" pitchFamily="2" charset="2"/>
              <a:buNone/>
            </a:pPr>
            <a:r>
              <a:rPr lang="en-US" sz="2600" b="1" smtClean="0">
                <a:latin typeface="Bookman Old Style" pitchFamily="18" charset="0"/>
              </a:rPr>
              <a:t>Citation</a:t>
            </a:r>
            <a:r>
              <a:rPr lang="en-US" sz="2600" smtClean="0">
                <a:latin typeface="Bookman Old Style" pitchFamily="18" charset="0"/>
              </a:rPr>
              <a:t>: “If I see the bear, I’ll kill him” (18).</a:t>
            </a:r>
          </a:p>
          <a:p>
            <a:pPr eaLnBrk="1" hangingPunct="1">
              <a:lnSpc>
                <a:spcPct val="80000"/>
              </a:lnSpc>
              <a:buFont typeface="Wingdings" pitchFamily="2" charset="2"/>
              <a:buNone/>
            </a:pPr>
            <a:r>
              <a:rPr lang="en-US" sz="2600" b="1" smtClean="0">
                <a:latin typeface="Bookman Old Style" pitchFamily="18" charset="0"/>
              </a:rPr>
              <a:t>Explanation</a:t>
            </a:r>
            <a:r>
              <a:rPr lang="en-US" sz="2600" smtClean="0">
                <a:latin typeface="Bookman Old Style" pitchFamily="18" charset="0"/>
              </a:rPr>
              <a:t>: Cole was being sent to the Alaskan island off the coast and is warned about the sight of a Spirit Bear.  He does not respect the power of nature and believes that he can destroy it.</a:t>
            </a:r>
            <a:endParaRPr lang="en-US" sz="18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latin typeface="Bookman Old Style" pitchFamily="18" charset="0"/>
              </a:rPr>
              <a:t>Peer Two</a:t>
            </a:r>
          </a:p>
        </p:txBody>
      </p:sp>
      <p:sp>
        <p:nvSpPr>
          <p:cNvPr id="53251" name="Rectangle 3"/>
          <p:cNvSpPr>
            <a:spLocks noGrp="1" noChangeArrowheads="1"/>
          </p:cNvSpPr>
          <p:nvPr>
            <p:ph type="body" idx="1"/>
          </p:nvPr>
        </p:nvSpPr>
        <p:spPr/>
        <p:txBody>
          <a:bodyPr/>
          <a:lstStyle/>
          <a:p>
            <a:pPr eaLnBrk="1" hangingPunct="1"/>
            <a:r>
              <a:rPr lang="en-US" smtClean="0">
                <a:latin typeface="Bookman Old Style" pitchFamily="18" charset="0"/>
              </a:rPr>
              <a:t>Check the INTRODUCTION for the following conventions. </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 (if included)</a:t>
            </a: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pPr eaLnBrk="1" hangingPunct="1"/>
            <a:r>
              <a:rPr lang="en-US" smtClean="0">
                <a:latin typeface="Bookman Old Style" pitchFamily="18" charset="0"/>
              </a:rPr>
              <a:t>Expository Essays</a:t>
            </a:r>
          </a:p>
        </p:txBody>
      </p:sp>
      <p:sp>
        <p:nvSpPr>
          <p:cNvPr id="54275" name="Rectangle 3"/>
          <p:cNvSpPr>
            <a:spLocks noGrp="1" noChangeArrowheads="1"/>
          </p:cNvSpPr>
          <p:nvPr>
            <p:ph type="subTitle" idx="1"/>
          </p:nvPr>
        </p:nvSpPr>
        <p:spPr>
          <a:xfrm>
            <a:off x="1600200" y="3505200"/>
            <a:ext cx="6858000" cy="1752600"/>
          </a:xfrm>
        </p:spPr>
        <p:txBody>
          <a:bodyPr/>
          <a:lstStyle/>
          <a:p>
            <a:pPr eaLnBrk="1" hangingPunct="1"/>
            <a:r>
              <a:rPr lang="en-US" dirty="0" smtClean="0">
                <a:latin typeface="Bookman Old Style" pitchFamily="18" charset="0"/>
              </a:rPr>
              <a:t>The Writing Process: Conclusions</a:t>
            </a:r>
          </a:p>
          <a:p>
            <a:pPr eaLnBrk="1" hangingPunct="1"/>
            <a:endParaRPr lang="en-US" dirty="0" smtClean="0">
              <a:latin typeface="Bookman Old Style"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latin typeface="Bookman Old Style" pitchFamily="18" charset="0"/>
              </a:rPr>
              <a:t>Conclusions</a:t>
            </a:r>
          </a:p>
        </p:txBody>
      </p:sp>
      <p:sp>
        <p:nvSpPr>
          <p:cNvPr id="55299" name="Rectangle 3"/>
          <p:cNvSpPr>
            <a:spLocks noGrp="1" noChangeArrowheads="1"/>
          </p:cNvSpPr>
          <p:nvPr>
            <p:ph type="body" idx="1"/>
          </p:nvPr>
        </p:nvSpPr>
        <p:spPr/>
        <p:txBody>
          <a:bodyPr/>
          <a:lstStyle/>
          <a:p>
            <a:pPr eaLnBrk="1" hangingPunct="1"/>
            <a:r>
              <a:rPr lang="en-US" sz="2800" smtClean="0">
                <a:latin typeface="Bookman Old Style" pitchFamily="18" charset="0"/>
              </a:rPr>
              <a:t>The concluding paragraph typically has two parts:</a:t>
            </a:r>
          </a:p>
          <a:p>
            <a:pPr eaLnBrk="1" hangingPunct="1">
              <a:buFont typeface="Wingdings" pitchFamily="2" charset="2"/>
              <a:buNone/>
            </a:pPr>
            <a:r>
              <a:rPr lang="en-US" sz="2800" smtClean="0">
                <a:latin typeface="Bookman Old Style" pitchFamily="18" charset="0"/>
              </a:rPr>
              <a:t>	1. The </a:t>
            </a:r>
            <a:r>
              <a:rPr lang="en-US" sz="2800" i="1" smtClean="0">
                <a:latin typeface="Bookman Old Style" pitchFamily="18" charset="0"/>
              </a:rPr>
              <a:t>summary statement</a:t>
            </a:r>
            <a:r>
              <a:rPr lang="en-US" sz="2800" smtClean="0">
                <a:latin typeface="Bookman Old Style" pitchFamily="18" charset="0"/>
              </a:rPr>
              <a:t> is one or two sentences which restate the thesis in a fresh way to reinforce the essay's main idea.</a:t>
            </a:r>
            <a:br>
              <a:rPr lang="en-US" sz="2800" smtClean="0">
                <a:latin typeface="Bookman Old Style" pitchFamily="18" charset="0"/>
              </a:rPr>
            </a:br>
            <a:endParaRPr lang="en-US" sz="2800" smtClean="0">
              <a:latin typeface="Bookman Old Style" pitchFamily="18" charset="0"/>
            </a:endParaRPr>
          </a:p>
          <a:p>
            <a:pPr eaLnBrk="1" hangingPunct="1">
              <a:buFont typeface="Wingdings" pitchFamily="2" charset="2"/>
              <a:buNone/>
            </a:pPr>
            <a:r>
              <a:rPr lang="en-US" sz="2800" smtClean="0">
                <a:latin typeface="Bookman Old Style" pitchFamily="18" charset="0"/>
              </a:rPr>
              <a:t>	2. The </a:t>
            </a:r>
            <a:r>
              <a:rPr lang="en-US" sz="2800" i="1" smtClean="0">
                <a:latin typeface="Bookman Old Style" pitchFamily="18" charset="0"/>
              </a:rPr>
              <a:t>clincher</a:t>
            </a:r>
            <a:r>
              <a:rPr lang="en-US" sz="2800" smtClean="0">
                <a:latin typeface="Bookman Old Style" pitchFamily="18" charset="0"/>
              </a:rPr>
              <a:t> is a final thought which should create a lasting impression on the reader.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3400" smtClean="0">
                <a:latin typeface="Bookman Old Style" pitchFamily="18" charset="0"/>
              </a:rPr>
              <a:t>Conclusions: Summary Statement</a:t>
            </a:r>
          </a:p>
        </p:txBody>
      </p:sp>
      <p:sp>
        <p:nvSpPr>
          <p:cNvPr id="56323" name="Rectangle 3"/>
          <p:cNvSpPr>
            <a:spLocks noGrp="1" noChangeArrowheads="1"/>
          </p:cNvSpPr>
          <p:nvPr>
            <p:ph type="body" idx="1"/>
          </p:nvPr>
        </p:nvSpPr>
        <p:spPr>
          <a:xfrm>
            <a:off x="457200" y="1295400"/>
            <a:ext cx="8229600" cy="5334000"/>
          </a:xfrm>
        </p:spPr>
        <p:txBody>
          <a:bodyPr/>
          <a:lstStyle/>
          <a:p>
            <a:pPr eaLnBrk="1" hangingPunct="1">
              <a:lnSpc>
                <a:spcPct val="80000"/>
              </a:lnSpc>
            </a:pPr>
            <a:r>
              <a:rPr lang="en-US" sz="2800" smtClean="0">
                <a:latin typeface="Bookman Old Style" pitchFamily="18" charset="0"/>
              </a:rPr>
              <a:t>Look at your thesis statement again and rework it in a new way. Avoid repeating key words and phrases from the thesis statement because you don't want the summary statement to sound boring or repetitive.</a:t>
            </a:r>
          </a:p>
          <a:p>
            <a:pPr eaLnBrk="1" hangingPunct="1">
              <a:lnSpc>
                <a:spcPct val="80000"/>
              </a:lnSpc>
            </a:pPr>
            <a:endParaRPr lang="en-US" sz="2800" smtClean="0">
              <a:latin typeface="Bookman Old Style" pitchFamily="18" charset="0"/>
            </a:endParaRPr>
          </a:p>
          <a:p>
            <a:pPr eaLnBrk="1" hangingPunct="1">
              <a:lnSpc>
                <a:spcPct val="80000"/>
              </a:lnSpc>
              <a:buFont typeface="Wingdings" pitchFamily="2" charset="2"/>
              <a:buNone/>
            </a:pPr>
            <a:r>
              <a:rPr lang="en-US" sz="2800" smtClean="0">
                <a:latin typeface="Bookman Old Style" pitchFamily="18" charset="0"/>
              </a:rPr>
              <a:t>Example:</a:t>
            </a:r>
          </a:p>
          <a:p>
            <a:pPr eaLnBrk="1" hangingPunct="1">
              <a:lnSpc>
                <a:spcPct val="80000"/>
              </a:lnSpc>
              <a:buFont typeface="Wingdings" pitchFamily="2" charset="2"/>
              <a:buNone/>
            </a:pPr>
            <a:r>
              <a:rPr lang="en-US" sz="2800" smtClean="0">
                <a:latin typeface="Bookman Old Style" pitchFamily="18" charset="0"/>
              </a:rPr>
              <a:t>	Thesis: Hilary was an angry, aggressive, and misunderstood character.</a:t>
            </a:r>
          </a:p>
          <a:p>
            <a:pPr eaLnBrk="1" hangingPunct="1">
              <a:lnSpc>
                <a:spcPct val="80000"/>
              </a:lnSpc>
              <a:buFont typeface="Wingdings" pitchFamily="2" charset="2"/>
              <a:buNone/>
            </a:pPr>
            <a:endParaRPr lang="en-US" sz="2800" smtClean="0">
              <a:latin typeface="Bookman Old Style" pitchFamily="18" charset="0"/>
            </a:endParaRPr>
          </a:p>
          <a:p>
            <a:pPr eaLnBrk="1" hangingPunct="1">
              <a:lnSpc>
                <a:spcPct val="80000"/>
              </a:lnSpc>
              <a:buFont typeface="Wingdings" pitchFamily="2" charset="2"/>
              <a:buNone/>
            </a:pPr>
            <a:r>
              <a:rPr lang="en-US" sz="2800" smtClean="0">
                <a:latin typeface="Bookman Old Style" pitchFamily="18" charset="0"/>
              </a:rPr>
              <a:t>	Summary Statement: Angry, violent, and misread are all words that described Hilary.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latin typeface="Bookman Old Style" pitchFamily="18" charset="0"/>
              </a:rPr>
              <a:t>Conclusions: Clincher</a:t>
            </a:r>
          </a:p>
        </p:txBody>
      </p:sp>
      <p:sp>
        <p:nvSpPr>
          <p:cNvPr id="57347" name="Rectangle 3"/>
          <p:cNvSpPr>
            <a:spLocks noGrp="1" noChangeArrowheads="1"/>
          </p:cNvSpPr>
          <p:nvPr>
            <p:ph type="body" idx="1"/>
          </p:nvPr>
        </p:nvSpPr>
        <p:spPr>
          <a:xfrm>
            <a:off x="457200" y="1447800"/>
            <a:ext cx="8229600" cy="5105400"/>
          </a:xfrm>
        </p:spPr>
        <p:txBody>
          <a:bodyPr/>
          <a:lstStyle/>
          <a:p>
            <a:pPr eaLnBrk="1" hangingPunct="1">
              <a:lnSpc>
                <a:spcPct val="90000"/>
              </a:lnSpc>
            </a:pPr>
            <a:r>
              <a:rPr lang="en-US" sz="2400" smtClean="0">
                <a:latin typeface="Bookman Old Style" pitchFamily="18" charset="0"/>
              </a:rPr>
              <a:t>The </a:t>
            </a:r>
            <a:r>
              <a:rPr lang="en-US" sz="2400" i="1" smtClean="0">
                <a:latin typeface="Bookman Old Style" pitchFamily="18" charset="0"/>
              </a:rPr>
              <a:t>clincher</a:t>
            </a:r>
            <a:r>
              <a:rPr lang="en-US" sz="2400" smtClean="0">
                <a:latin typeface="Bookman Old Style" pitchFamily="18" charset="0"/>
              </a:rPr>
              <a:t>, also referred to as the </a:t>
            </a:r>
            <a:r>
              <a:rPr lang="en-US" sz="2400" i="1" smtClean="0">
                <a:latin typeface="Bookman Old Style" pitchFamily="18" charset="0"/>
              </a:rPr>
              <a:t>closer</a:t>
            </a:r>
            <a:r>
              <a:rPr lang="en-US" sz="2400" smtClean="0">
                <a:latin typeface="Bookman Old Style" pitchFamily="18" charset="0"/>
              </a:rPr>
              <a:t>, is your last opportunity to connect with the reader. </a:t>
            </a:r>
          </a:p>
          <a:p>
            <a:pPr eaLnBrk="1" hangingPunct="1">
              <a:lnSpc>
                <a:spcPct val="90000"/>
              </a:lnSpc>
            </a:pPr>
            <a:r>
              <a:rPr lang="en-US" sz="2400" smtClean="0">
                <a:latin typeface="Bookman Old Style" pitchFamily="18" charset="0"/>
              </a:rPr>
              <a:t>One way to make the most of this moment is to return to the information that you used in your broad statement/attention grabber.  </a:t>
            </a:r>
          </a:p>
          <a:p>
            <a:pPr eaLnBrk="1" hangingPunct="1">
              <a:lnSpc>
                <a:spcPct val="90000"/>
              </a:lnSpc>
              <a:buFont typeface="Wingdings" pitchFamily="2" charset="2"/>
              <a:buNone/>
            </a:pPr>
            <a:endParaRPr lang="en-US" sz="2400" smtClean="0">
              <a:latin typeface="Bookman Old Style" pitchFamily="18" charset="0"/>
            </a:endParaRPr>
          </a:p>
          <a:p>
            <a:pPr eaLnBrk="1" hangingPunct="1">
              <a:lnSpc>
                <a:spcPct val="90000"/>
              </a:lnSpc>
              <a:buFont typeface="Wingdings" pitchFamily="2" charset="2"/>
              <a:buNone/>
            </a:pPr>
            <a:r>
              <a:rPr lang="en-US" sz="2400" smtClean="0">
                <a:latin typeface="Bookman Old Style" pitchFamily="18" charset="0"/>
              </a:rPr>
              <a:t>Example: </a:t>
            </a:r>
          </a:p>
          <a:p>
            <a:pPr eaLnBrk="1" hangingPunct="1">
              <a:lnSpc>
                <a:spcPct val="90000"/>
              </a:lnSpc>
              <a:buFont typeface="Wingdings" pitchFamily="2" charset="2"/>
              <a:buNone/>
            </a:pPr>
            <a:r>
              <a:rPr lang="en-US" sz="2400" smtClean="0">
                <a:latin typeface="Bookman Old Style" pitchFamily="18" charset="0"/>
              </a:rPr>
              <a:t>	Attention Grabber: Two out of every three Jewish people died during the Holocaust.</a:t>
            </a:r>
          </a:p>
          <a:p>
            <a:pPr eaLnBrk="1" hangingPunct="1">
              <a:lnSpc>
                <a:spcPct val="90000"/>
              </a:lnSpc>
              <a:buFont typeface="Wingdings" pitchFamily="2" charset="2"/>
              <a:buNone/>
            </a:pPr>
            <a:endParaRPr lang="en-US" sz="2400" smtClean="0">
              <a:latin typeface="Bookman Old Style" pitchFamily="18" charset="0"/>
            </a:endParaRPr>
          </a:p>
          <a:p>
            <a:pPr eaLnBrk="1" hangingPunct="1">
              <a:lnSpc>
                <a:spcPct val="90000"/>
              </a:lnSpc>
              <a:buFont typeface="Wingdings" pitchFamily="2" charset="2"/>
              <a:buNone/>
            </a:pPr>
            <a:r>
              <a:rPr lang="en-US" sz="2400" smtClean="0">
                <a:latin typeface="Bookman Old Style" pitchFamily="18" charset="0"/>
              </a:rPr>
              <a:t>	Clincher: During these horrific times of death and destruction, Jack was lucky to be one of the few who survived.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latin typeface="Bookman Old Style" pitchFamily="18" charset="0"/>
              </a:rPr>
              <a:t>Conclusions: In Summary</a:t>
            </a:r>
          </a:p>
        </p:txBody>
      </p:sp>
      <p:sp>
        <p:nvSpPr>
          <p:cNvPr id="58371" name="Rectangle 3"/>
          <p:cNvSpPr>
            <a:spLocks noGrp="1" noChangeArrowheads="1"/>
          </p:cNvSpPr>
          <p:nvPr>
            <p:ph type="body" idx="1"/>
          </p:nvPr>
        </p:nvSpPr>
        <p:spPr/>
        <p:txBody>
          <a:bodyPr/>
          <a:lstStyle/>
          <a:p>
            <a:pPr eaLnBrk="1" hangingPunct="1">
              <a:lnSpc>
                <a:spcPct val="90000"/>
              </a:lnSpc>
            </a:pPr>
            <a:r>
              <a:rPr lang="en-US" smtClean="0">
                <a:latin typeface="Bookman Old Style" pitchFamily="18" charset="0"/>
              </a:rPr>
              <a:t>The thesis should be restated to complete your summary statement.</a:t>
            </a:r>
          </a:p>
          <a:p>
            <a:pPr eaLnBrk="1" hangingPunct="1">
              <a:lnSpc>
                <a:spcPct val="90000"/>
              </a:lnSpc>
              <a:buFont typeface="Wingdings" pitchFamily="2" charset="2"/>
              <a:buNone/>
            </a:pPr>
            <a:endParaRPr lang="en-US" smtClean="0">
              <a:latin typeface="Bookman Old Style" pitchFamily="18" charset="0"/>
            </a:endParaRPr>
          </a:p>
          <a:p>
            <a:pPr eaLnBrk="1" hangingPunct="1">
              <a:lnSpc>
                <a:spcPct val="90000"/>
              </a:lnSpc>
            </a:pPr>
            <a:r>
              <a:rPr lang="en-US" smtClean="0">
                <a:latin typeface="Bookman Old Style" pitchFamily="18" charset="0"/>
              </a:rPr>
              <a:t>The attention grabber/broad opening statement should be used to create your clincher.</a:t>
            </a:r>
          </a:p>
          <a:p>
            <a:pPr eaLnBrk="1" hangingPunct="1">
              <a:lnSpc>
                <a:spcPct val="90000"/>
              </a:lnSpc>
            </a:pPr>
            <a:endParaRPr lang="en-US" smtClean="0">
              <a:latin typeface="Bookman Old Style" pitchFamily="18" charset="0"/>
            </a:endParaRPr>
          </a:p>
          <a:p>
            <a:pPr eaLnBrk="1" hangingPunct="1">
              <a:lnSpc>
                <a:spcPct val="90000"/>
              </a:lnSpc>
            </a:pPr>
            <a:r>
              <a:rPr lang="en-US" smtClean="0">
                <a:latin typeface="Bookman Old Style" pitchFamily="18" charset="0"/>
              </a:rPr>
              <a:t>A conclusion is a reverse funnel – start specific and end broad.</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152400"/>
            <a:ext cx="7175500" cy="1066800"/>
          </a:xfrm>
        </p:spPr>
        <p:txBody>
          <a:bodyPr/>
          <a:lstStyle/>
          <a:p>
            <a:pPr eaLnBrk="1" hangingPunct="1"/>
            <a:r>
              <a:rPr lang="en-US" smtClean="0">
                <a:latin typeface="Bookman Old Style" pitchFamily="18" charset="0"/>
              </a:rPr>
              <a:t>Conclusions: Class Work</a:t>
            </a:r>
          </a:p>
        </p:txBody>
      </p:sp>
      <p:sp>
        <p:nvSpPr>
          <p:cNvPr id="59395" name="Rectangle 3"/>
          <p:cNvSpPr>
            <a:spLocks noGrp="1" noChangeArrowheads="1"/>
          </p:cNvSpPr>
          <p:nvPr>
            <p:ph type="body" idx="1"/>
          </p:nvPr>
        </p:nvSpPr>
        <p:spPr>
          <a:xfrm>
            <a:off x="685800" y="1371600"/>
            <a:ext cx="7696200" cy="5105400"/>
          </a:xfrm>
        </p:spPr>
        <p:txBody>
          <a:bodyPr/>
          <a:lstStyle/>
          <a:p>
            <a:pPr algn="ctr" eaLnBrk="1" hangingPunct="1">
              <a:lnSpc>
                <a:spcPct val="90000"/>
              </a:lnSpc>
              <a:buFont typeface="Wingdings" pitchFamily="2" charset="2"/>
              <a:buNone/>
            </a:pPr>
            <a:r>
              <a:rPr lang="en-US" dirty="0" smtClean="0"/>
              <a:t>	</a:t>
            </a:r>
            <a:r>
              <a:rPr lang="en-US" dirty="0" smtClean="0">
                <a:latin typeface="Bookman Old Style" pitchFamily="18" charset="0"/>
              </a:rPr>
              <a:t>Spend the rest of the hour drafting your conclusion.  Be ready to type your entire draft tomorrow in the computer lab.</a:t>
            </a:r>
          </a:p>
          <a:p>
            <a:pPr eaLnBrk="1" hangingPunct="1">
              <a:lnSpc>
                <a:spcPct val="90000"/>
              </a:lnSpc>
              <a:buFont typeface="Wingdings" pitchFamily="2" charset="2"/>
              <a:buNone/>
            </a:pPr>
            <a:endParaRPr lang="en-US" dirty="0" smtClean="0">
              <a:latin typeface="Bookman Old Style"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a:lstStyle/>
          <a:p>
            <a:pPr eaLnBrk="1" hangingPunct="1"/>
            <a:r>
              <a:rPr lang="en-US" smtClean="0">
                <a:latin typeface="Bookman Old Style" pitchFamily="18" charset="0"/>
              </a:rPr>
              <a:t>Peer Editing</a:t>
            </a:r>
          </a:p>
        </p:txBody>
      </p:sp>
      <p:sp>
        <p:nvSpPr>
          <p:cNvPr id="60419" name="Rectangle 3"/>
          <p:cNvSpPr>
            <a:spLocks noGrp="1" noChangeArrowheads="1"/>
          </p:cNvSpPr>
          <p:nvPr>
            <p:ph type="subTitle" idx="1"/>
          </p:nvPr>
        </p:nvSpPr>
        <p:spPr>
          <a:xfrm>
            <a:off x="457200" y="3505200"/>
            <a:ext cx="8001000" cy="1752600"/>
          </a:xfrm>
        </p:spPr>
        <p:txBody>
          <a:bodyPr/>
          <a:lstStyle/>
          <a:p>
            <a:pPr eaLnBrk="1" hangingPunct="1"/>
            <a:r>
              <a:rPr lang="en-US" smtClean="0">
                <a:latin typeface="Bookman Old Style" pitchFamily="18" charset="0"/>
              </a:rPr>
              <a:t>Please pass your papers to the center.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latin typeface="Bookman Old Style" pitchFamily="18" charset="0"/>
              </a:rPr>
              <a:t>Peer One</a:t>
            </a:r>
          </a:p>
        </p:txBody>
      </p:sp>
      <p:sp>
        <p:nvSpPr>
          <p:cNvPr id="61443" name="Rectangle 3"/>
          <p:cNvSpPr>
            <a:spLocks noGrp="1" noChangeArrowheads="1"/>
          </p:cNvSpPr>
          <p:nvPr>
            <p:ph type="body" idx="1"/>
          </p:nvPr>
        </p:nvSpPr>
        <p:spPr/>
        <p:txBody>
          <a:bodyPr/>
          <a:lstStyle/>
          <a:p>
            <a:pPr eaLnBrk="1" hangingPunct="1"/>
            <a:r>
              <a:rPr lang="en-US" smtClean="0">
                <a:latin typeface="Bookman Old Style" pitchFamily="18" charset="0"/>
              </a:rPr>
              <a:t>Check the INTRODUCTION for logic. </a:t>
            </a:r>
          </a:p>
          <a:p>
            <a:pPr lvl="1" eaLnBrk="1" hangingPunct="1"/>
            <a:r>
              <a:rPr lang="en-US" smtClean="0">
                <a:latin typeface="Bookman Old Style" pitchFamily="18" charset="0"/>
              </a:rPr>
              <a:t>Does it make sense?</a:t>
            </a:r>
          </a:p>
          <a:p>
            <a:pPr lvl="1" eaLnBrk="1" hangingPunct="1"/>
            <a:r>
              <a:rPr lang="en-US" smtClean="0">
                <a:latin typeface="Bookman Old Style" pitchFamily="18" charset="0"/>
              </a:rPr>
              <a:t>Can you follow what the writer meant?</a:t>
            </a:r>
          </a:p>
          <a:p>
            <a:pPr lvl="1" eaLnBrk="1" hangingPunct="1"/>
            <a:r>
              <a:rPr lang="en-US" smtClean="0">
                <a:latin typeface="Bookman Old Style" pitchFamily="18" charset="0"/>
              </a:rPr>
              <a:t>Would someone who hadn’t read this book understand?</a:t>
            </a:r>
          </a:p>
          <a:p>
            <a:pPr eaLnBrk="1" hangingPunct="1"/>
            <a:r>
              <a:rPr lang="en-US" smtClean="0">
                <a:latin typeface="Bookman Old Style" pitchFamily="18" charset="0"/>
              </a:rPr>
              <a:t>Provide the writer with two comments. Both can be positive, both can be critical. Give them what they NEED.</a:t>
            </a:r>
          </a:p>
          <a:p>
            <a:pPr lvl="1" eaLnBrk="1" hangingPunct="1"/>
            <a:endParaRPr lang="en-US" smtClean="0">
              <a:latin typeface="Bookman Old Style" pitchFamily="18" charset="0"/>
            </a:endParaRP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latin typeface="Bookman Old Style" pitchFamily="18" charset="0"/>
              </a:rPr>
              <a:t>Peer One</a:t>
            </a:r>
          </a:p>
        </p:txBody>
      </p:sp>
      <p:sp>
        <p:nvSpPr>
          <p:cNvPr id="62467" name="Rectangle 3"/>
          <p:cNvSpPr>
            <a:spLocks noGrp="1" noChangeArrowheads="1"/>
          </p:cNvSpPr>
          <p:nvPr>
            <p:ph type="body" idx="1"/>
          </p:nvPr>
        </p:nvSpPr>
        <p:spPr/>
        <p:txBody>
          <a:bodyPr/>
          <a:lstStyle/>
          <a:p>
            <a:pPr eaLnBrk="1" hangingPunct="1"/>
            <a:r>
              <a:rPr lang="en-US" smtClean="0">
                <a:latin typeface="Bookman Old Style" pitchFamily="18" charset="0"/>
              </a:rPr>
              <a:t>Check the INTRODUCTION for the following conventions. </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 (if included)</a:t>
            </a: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p:txBody>
          <a:bodyPr/>
          <a:lstStyle/>
          <a:p>
            <a:pPr eaLnBrk="1" hangingPunct="1"/>
            <a:r>
              <a:rPr lang="en-US" smtClean="0">
                <a:latin typeface="Bookman Old Style" pitchFamily="18" charset="0"/>
              </a:rPr>
              <a:t>Outlining and </a:t>
            </a:r>
            <a:br>
              <a:rPr lang="en-US" smtClean="0">
                <a:latin typeface="Bookman Old Style" pitchFamily="18" charset="0"/>
              </a:rPr>
            </a:br>
            <a:r>
              <a:rPr lang="en-US" smtClean="0">
                <a:latin typeface="Bookman Old Style" pitchFamily="18" charset="0"/>
              </a:rPr>
              <a:t>Developing a Thesis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latin typeface="Bookman Old Style" pitchFamily="18" charset="0"/>
              </a:rPr>
              <a:t>Peer Two</a:t>
            </a:r>
            <a:r>
              <a:rPr lang="en-US" smtClean="0"/>
              <a:t>	</a:t>
            </a:r>
          </a:p>
        </p:txBody>
      </p:sp>
      <p:sp>
        <p:nvSpPr>
          <p:cNvPr id="63491"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Identify the purpose of each sentence in the FIRST body paragraph and write out the outline of the paragraph.</a:t>
            </a:r>
          </a:p>
          <a:p>
            <a:pPr eaLnBrk="1" hangingPunct="1"/>
            <a:endParaRPr lang="en-US" smtClean="0">
              <a:latin typeface="Bookman Old Style" pitchFamily="18" charset="0"/>
            </a:endParaRPr>
          </a:p>
          <a:p>
            <a:pPr eaLnBrk="1" hangingPunct="1"/>
            <a:r>
              <a:rPr lang="en-US" smtClean="0">
                <a:latin typeface="Bookman Old Style" pitchFamily="18" charset="0"/>
              </a:rPr>
              <a:t>Example:</a:t>
            </a:r>
          </a:p>
          <a:p>
            <a:pPr lvl="1" eaLnBrk="1" hangingPunct="1"/>
            <a:r>
              <a:rPr lang="en-US" smtClean="0">
                <a:latin typeface="Bookman Old Style" pitchFamily="18" charset="0"/>
              </a:rPr>
              <a:t>1: Transition</a:t>
            </a:r>
          </a:p>
          <a:p>
            <a:pPr lvl="1" eaLnBrk="1" hangingPunct="1"/>
            <a:r>
              <a:rPr lang="en-US" smtClean="0">
                <a:latin typeface="Bookman Old Style" pitchFamily="18" charset="0"/>
              </a:rPr>
              <a:t>2: Quote</a:t>
            </a:r>
          </a:p>
          <a:p>
            <a:pPr lvl="1" eaLnBrk="1" hangingPunct="1"/>
            <a:r>
              <a:rPr lang="en-US" smtClean="0">
                <a:latin typeface="Bookman Old Style" pitchFamily="18" charset="0"/>
              </a:rPr>
              <a:t>3: Action</a:t>
            </a:r>
          </a:p>
          <a:p>
            <a:pPr lvl="1" eaLnBrk="1" hangingPunct="1"/>
            <a:r>
              <a:rPr lang="en-US" smtClean="0">
                <a:latin typeface="Bookman Old Style" pitchFamily="18" charset="0"/>
              </a:rPr>
              <a:t>4: Explanation	etc.</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latin typeface="Bookman Old Style" pitchFamily="18" charset="0"/>
              </a:rPr>
              <a:t>Expectations: Outline</a:t>
            </a:r>
          </a:p>
        </p:txBody>
      </p:sp>
      <p:sp>
        <p:nvSpPr>
          <p:cNvPr id="64515"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Quote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latin typeface="Bookman Old Style" pitchFamily="18" charset="0"/>
              </a:rPr>
              <a:t>Peer Two</a:t>
            </a:r>
            <a:r>
              <a:rPr lang="en-US" smtClean="0"/>
              <a:t>	</a:t>
            </a:r>
          </a:p>
        </p:txBody>
      </p:sp>
      <p:sp>
        <p:nvSpPr>
          <p:cNvPr id="65539"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Check the FIRST body paragraph for the following conventions:</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latin typeface="Bookman Old Style" pitchFamily="18" charset="0"/>
              </a:rPr>
              <a:t>Peer Three</a:t>
            </a:r>
            <a:r>
              <a:rPr lang="en-US" smtClean="0"/>
              <a:t>	</a:t>
            </a:r>
          </a:p>
        </p:txBody>
      </p:sp>
      <p:sp>
        <p:nvSpPr>
          <p:cNvPr id="66563"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Identify the purpose of each sentence in the SECOND body paragraph and write out the outline of the paragraph.</a:t>
            </a:r>
          </a:p>
          <a:p>
            <a:pPr eaLnBrk="1" hangingPunct="1"/>
            <a:endParaRPr lang="en-US" smtClean="0">
              <a:latin typeface="Bookman Old Style" pitchFamily="18" charset="0"/>
            </a:endParaRPr>
          </a:p>
          <a:p>
            <a:pPr eaLnBrk="1" hangingPunct="1"/>
            <a:r>
              <a:rPr lang="en-US" smtClean="0">
                <a:latin typeface="Bookman Old Style" pitchFamily="18" charset="0"/>
              </a:rPr>
              <a:t>Example:</a:t>
            </a:r>
          </a:p>
          <a:p>
            <a:pPr lvl="1" eaLnBrk="1" hangingPunct="1"/>
            <a:r>
              <a:rPr lang="en-US" smtClean="0">
                <a:latin typeface="Bookman Old Style" pitchFamily="18" charset="0"/>
              </a:rPr>
              <a:t>1: Transition</a:t>
            </a:r>
          </a:p>
          <a:p>
            <a:pPr lvl="1" eaLnBrk="1" hangingPunct="1"/>
            <a:r>
              <a:rPr lang="en-US" smtClean="0">
                <a:latin typeface="Bookman Old Style" pitchFamily="18" charset="0"/>
              </a:rPr>
              <a:t>2: Quote</a:t>
            </a:r>
          </a:p>
          <a:p>
            <a:pPr lvl="1" eaLnBrk="1" hangingPunct="1"/>
            <a:r>
              <a:rPr lang="en-US" smtClean="0">
                <a:latin typeface="Bookman Old Style" pitchFamily="18" charset="0"/>
              </a:rPr>
              <a:t>3: Action</a:t>
            </a:r>
          </a:p>
          <a:p>
            <a:pPr lvl="1" eaLnBrk="1" hangingPunct="1"/>
            <a:r>
              <a:rPr lang="en-US" smtClean="0">
                <a:latin typeface="Bookman Old Style" pitchFamily="18" charset="0"/>
              </a:rPr>
              <a:t>4: Explanation	etc.</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latin typeface="Bookman Old Style" pitchFamily="18" charset="0"/>
              </a:rPr>
              <a:t>Expectations: Outline</a:t>
            </a:r>
          </a:p>
        </p:txBody>
      </p:sp>
      <p:sp>
        <p:nvSpPr>
          <p:cNvPr id="67587"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Quote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latin typeface="Bookman Old Style" pitchFamily="18" charset="0"/>
              </a:rPr>
              <a:t>Peer Three</a:t>
            </a:r>
            <a:r>
              <a:rPr lang="en-US" smtClean="0"/>
              <a:t>	</a:t>
            </a:r>
          </a:p>
        </p:txBody>
      </p:sp>
      <p:sp>
        <p:nvSpPr>
          <p:cNvPr id="68611"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Check the SECOND body paragraph for the following conventions:</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latin typeface="Bookman Old Style" pitchFamily="18" charset="0"/>
              </a:rPr>
              <a:t>TRADE TABLES</a:t>
            </a:r>
          </a:p>
        </p:txBody>
      </p:sp>
      <p:sp>
        <p:nvSpPr>
          <p:cNvPr id="69635" name="Rectangle 3"/>
          <p:cNvSpPr>
            <a:spLocks noGrp="1" noChangeArrowheads="1"/>
          </p:cNvSpPr>
          <p:nvPr>
            <p:ph type="body" idx="1"/>
          </p:nvPr>
        </p:nvSpPr>
        <p:spPr/>
        <p:txBody>
          <a:bodyPr/>
          <a:lstStyle/>
          <a:p>
            <a:pPr eaLnBrk="1" hangingPunct="1"/>
            <a:r>
              <a:rPr lang="en-US" smtClean="0">
                <a:latin typeface="Bookman Old Style" pitchFamily="18" charset="0"/>
              </a:rPr>
              <a:t>Please pass the papers to the center of the table. </a:t>
            </a: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latin typeface="Bookman Old Style" pitchFamily="18" charset="0"/>
              </a:rPr>
              <a:t>Peer Four</a:t>
            </a:r>
            <a:r>
              <a:rPr lang="en-US" smtClean="0"/>
              <a:t>	</a:t>
            </a:r>
          </a:p>
        </p:txBody>
      </p:sp>
      <p:sp>
        <p:nvSpPr>
          <p:cNvPr id="70659"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Identify the purpose of each sentence in the THIRD body paragraph and write out the outline of the paragraph.</a:t>
            </a:r>
          </a:p>
          <a:p>
            <a:pPr eaLnBrk="1" hangingPunct="1"/>
            <a:endParaRPr lang="en-US" smtClean="0">
              <a:latin typeface="Bookman Old Style" pitchFamily="18" charset="0"/>
            </a:endParaRPr>
          </a:p>
          <a:p>
            <a:pPr eaLnBrk="1" hangingPunct="1"/>
            <a:r>
              <a:rPr lang="en-US" smtClean="0">
                <a:latin typeface="Bookman Old Style" pitchFamily="18" charset="0"/>
              </a:rPr>
              <a:t>Example:</a:t>
            </a:r>
          </a:p>
          <a:p>
            <a:pPr lvl="1" eaLnBrk="1" hangingPunct="1"/>
            <a:r>
              <a:rPr lang="en-US" smtClean="0">
                <a:latin typeface="Bookman Old Style" pitchFamily="18" charset="0"/>
              </a:rPr>
              <a:t>1: Transition</a:t>
            </a:r>
          </a:p>
          <a:p>
            <a:pPr lvl="1" eaLnBrk="1" hangingPunct="1"/>
            <a:r>
              <a:rPr lang="en-US" smtClean="0">
                <a:latin typeface="Bookman Old Style" pitchFamily="18" charset="0"/>
              </a:rPr>
              <a:t>2: Quote</a:t>
            </a:r>
          </a:p>
          <a:p>
            <a:pPr lvl="1" eaLnBrk="1" hangingPunct="1"/>
            <a:r>
              <a:rPr lang="en-US" smtClean="0">
                <a:latin typeface="Bookman Old Style" pitchFamily="18" charset="0"/>
              </a:rPr>
              <a:t>3: Action</a:t>
            </a:r>
          </a:p>
          <a:p>
            <a:pPr lvl="1" eaLnBrk="1" hangingPunct="1"/>
            <a:r>
              <a:rPr lang="en-US" smtClean="0">
                <a:latin typeface="Bookman Old Style" pitchFamily="18" charset="0"/>
              </a:rPr>
              <a:t>4: Explanation	etc.</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latin typeface="Bookman Old Style" pitchFamily="18" charset="0"/>
              </a:rPr>
              <a:t>Expectations: Outline</a:t>
            </a:r>
          </a:p>
        </p:txBody>
      </p:sp>
      <p:sp>
        <p:nvSpPr>
          <p:cNvPr id="7168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Bookman Old Style" pitchFamily="18" charset="0"/>
              </a:rPr>
              <a:t>Transition / Introduce what trait the paragraph will be about </a:t>
            </a:r>
          </a:p>
          <a:p>
            <a:pPr marL="609600" indent="-609600" eaLnBrk="1" hangingPunct="1">
              <a:buFont typeface="Wingdings" pitchFamily="2" charset="2"/>
              <a:buAutoNum type="arabicPeriod"/>
            </a:pPr>
            <a:r>
              <a:rPr lang="en-US" smtClean="0">
                <a:latin typeface="Bookman Old Style" pitchFamily="18" charset="0"/>
              </a:rPr>
              <a:t>Action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Quote that supports the trait</a:t>
            </a:r>
          </a:p>
          <a:p>
            <a:pPr marL="609600" indent="-609600" eaLnBrk="1" hangingPunct="1">
              <a:buFont typeface="Wingdings" pitchFamily="2" charset="2"/>
              <a:buAutoNum type="arabicPeriod"/>
            </a:pPr>
            <a:r>
              <a:rPr lang="en-US" smtClean="0">
                <a:latin typeface="Bookman Old Style" pitchFamily="18" charset="0"/>
              </a:rPr>
              <a:t>Explanation</a:t>
            </a:r>
          </a:p>
          <a:p>
            <a:pPr marL="609600" indent="-609600" eaLnBrk="1" hangingPunct="1">
              <a:buFont typeface="Wingdings" pitchFamily="2" charset="2"/>
              <a:buAutoNum type="arabicPeriod"/>
            </a:pPr>
            <a:r>
              <a:rPr lang="en-US" smtClean="0">
                <a:latin typeface="Bookman Old Style" pitchFamily="18" charset="0"/>
              </a:rPr>
              <a:t>Concluding sentence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latin typeface="Bookman Old Style" pitchFamily="18" charset="0"/>
              </a:rPr>
              <a:t>Peer Four</a:t>
            </a:r>
            <a:r>
              <a:rPr lang="en-US" smtClean="0"/>
              <a:t>	</a:t>
            </a:r>
          </a:p>
        </p:txBody>
      </p:sp>
      <p:sp>
        <p:nvSpPr>
          <p:cNvPr id="72707" name="Rectangle 3"/>
          <p:cNvSpPr>
            <a:spLocks noGrp="1" noChangeArrowheads="1"/>
          </p:cNvSpPr>
          <p:nvPr>
            <p:ph type="body" idx="1"/>
          </p:nvPr>
        </p:nvSpPr>
        <p:spPr>
          <a:xfrm>
            <a:off x="457200" y="1295400"/>
            <a:ext cx="8229600" cy="5334000"/>
          </a:xfrm>
        </p:spPr>
        <p:txBody>
          <a:bodyPr/>
          <a:lstStyle/>
          <a:p>
            <a:pPr eaLnBrk="1" hangingPunct="1"/>
            <a:r>
              <a:rPr lang="en-US" smtClean="0">
                <a:latin typeface="Bookman Old Style" pitchFamily="18" charset="0"/>
              </a:rPr>
              <a:t>Check the THIRD body paragraph for the following conventions:</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Developing a Thesis Statement: Definition</a:t>
            </a:r>
          </a:p>
        </p:txBody>
      </p:sp>
      <p:sp>
        <p:nvSpPr>
          <p:cNvPr id="9219" name="Content Placeholder 2"/>
          <p:cNvSpPr>
            <a:spLocks noGrp="1"/>
          </p:cNvSpPr>
          <p:nvPr>
            <p:ph idx="1"/>
          </p:nvPr>
        </p:nvSpPr>
        <p:spPr>
          <a:xfrm>
            <a:off x="457200" y="1600200"/>
            <a:ext cx="8229600" cy="4953000"/>
          </a:xfrm>
        </p:spPr>
        <p:txBody>
          <a:bodyPr/>
          <a:lstStyle/>
          <a:p>
            <a:r>
              <a:rPr lang="en-US" sz="2600" dirty="0" smtClean="0"/>
              <a:t>A single sentence at the end of your first paragraph that gives a road map for your paper; in other words, it tells the reader what your paper will be about.</a:t>
            </a:r>
          </a:p>
          <a:p>
            <a:pPr lvl="1"/>
            <a:r>
              <a:rPr lang="en-US" sz="2000" dirty="0" smtClean="0"/>
              <a:t>The rest of the paper (the body) organizes evidence that </a:t>
            </a:r>
            <a:r>
              <a:rPr lang="en-US" sz="2000" smtClean="0"/>
              <a:t>will prove to the reader that your thesis is true.</a:t>
            </a:r>
          </a:p>
          <a:p>
            <a:r>
              <a:rPr lang="en-US" sz="2600" dirty="0" smtClean="0"/>
              <a:t>Directly answers the question asked of you (your research question, the essay question, etc.)</a:t>
            </a:r>
          </a:p>
          <a:p>
            <a:r>
              <a:rPr lang="en-US" sz="2600" dirty="0" smtClean="0"/>
              <a:t>A thesis is an interpretation/opinion of a question or subject, it does not repeat the question or the subject itself. </a:t>
            </a:r>
          </a:p>
          <a:p>
            <a:pPr lvl="1"/>
            <a:r>
              <a:rPr lang="en-US" sz="2000" dirty="0" smtClean="0"/>
              <a:t>The subject, or topic, of an essay might be World War II or Moby Dick; a thesis must then offer a way to understand the war or the novel.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latin typeface="Bookman Old Style" pitchFamily="18" charset="0"/>
              </a:rPr>
              <a:t>Peer Five</a:t>
            </a:r>
          </a:p>
        </p:txBody>
      </p:sp>
      <p:sp>
        <p:nvSpPr>
          <p:cNvPr id="73731" name="Rectangle 3"/>
          <p:cNvSpPr>
            <a:spLocks noGrp="1" noChangeArrowheads="1"/>
          </p:cNvSpPr>
          <p:nvPr>
            <p:ph type="body" idx="1"/>
          </p:nvPr>
        </p:nvSpPr>
        <p:spPr/>
        <p:txBody>
          <a:bodyPr/>
          <a:lstStyle/>
          <a:p>
            <a:pPr eaLnBrk="1" hangingPunct="1"/>
            <a:r>
              <a:rPr lang="en-US" smtClean="0">
                <a:latin typeface="Bookman Old Style" pitchFamily="18" charset="0"/>
              </a:rPr>
              <a:t>Check the CONCLUSION for logic. </a:t>
            </a:r>
          </a:p>
          <a:p>
            <a:pPr lvl="1" eaLnBrk="1" hangingPunct="1"/>
            <a:r>
              <a:rPr lang="en-US" smtClean="0">
                <a:latin typeface="Bookman Old Style" pitchFamily="18" charset="0"/>
              </a:rPr>
              <a:t>Does it make sense?</a:t>
            </a:r>
          </a:p>
          <a:p>
            <a:pPr lvl="1" eaLnBrk="1" hangingPunct="1"/>
            <a:r>
              <a:rPr lang="en-US" smtClean="0">
                <a:latin typeface="Bookman Old Style" pitchFamily="18" charset="0"/>
              </a:rPr>
              <a:t>Can you follow what the writer meant?</a:t>
            </a:r>
          </a:p>
          <a:p>
            <a:pPr lvl="1" eaLnBrk="1" hangingPunct="1"/>
            <a:r>
              <a:rPr lang="en-US" smtClean="0">
                <a:latin typeface="Bookman Old Style" pitchFamily="18" charset="0"/>
              </a:rPr>
              <a:t>Does it relate back to the introduction?</a:t>
            </a:r>
          </a:p>
          <a:p>
            <a:pPr eaLnBrk="1" hangingPunct="1"/>
            <a:r>
              <a:rPr lang="en-US" smtClean="0">
                <a:latin typeface="Bookman Old Style" pitchFamily="18" charset="0"/>
              </a:rPr>
              <a:t>Provide the writer with two comments. Both can be positive, both can be critical. Give them what they NEED.</a:t>
            </a:r>
          </a:p>
          <a:p>
            <a:pPr lvl="1" eaLnBrk="1" hangingPunct="1"/>
            <a:endParaRPr lang="en-US" smtClean="0">
              <a:latin typeface="Bookman Old Style" pitchFamily="18" charset="0"/>
            </a:endParaRP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latin typeface="Bookman Old Style" pitchFamily="18" charset="0"/>
              </a:rPr>
              <a:t>Peer Five</a:t>
            </a:r>
          </a:p>
        </p:txBody>
      </p:sp>
      <p:sp>
        <p:nvSpPr>
          <p:cNvPr id="74755" name="Rectangle 3"/>
          <p:cNvSpPr>
            <a:spLocks noGrp="1" noChangeArrowheads="1"/>
          </p:cNvSpPr>
          <p:nvPr>
            <p:ph type="body" idx="1"/>
          </p:nvPr>
        </p:nvSpPr>
        <p:spPr/>
        <p:txBody>
          <a:bodyPr/>
          <a:lstStyle/>
          <a:p>
            <a:pPr eaLnBrk="1" hangingPunct="1"/>
            <a:r>
              <a:rPr lang="en-US" smtClean="0">
                <a:latin typeface="Bookman Old Style" pitchFamily="18" charset="0"/>
              </a:rPr>
              <a:t>Check the CONCLUSION for the following conventions. </a:t>
            </a:r>
          </a:p>
          <a:p>
            <a:pPr lvl="1" eaLnBrk="1" hangingPunct="1"/>
            <a:r>
              <a:rPr lang="en-US" smtClean="0">
                <a:latin typeface="Bookman Old Style" pitchFamily="18" charset="0"/>
              </a:rPr>
              <a:t>Spelling</a:t>
            </a:r>
          </a:p>
          <a:p>
            <a:pPr lvl="1" eaLnBrk="1" hangingPunct="1"/>
            <a:r>
              <a:rPr lang="en-US" smtClean="0">
                <a:latin typeface="Bookman Old Style" pitchFamily="18" charset="0"/>
              </a:rPr>
              <a:t>Capital letters</a:t>
            </a:r>
          </a:p>
          <a:p>
            <a:pPr lvl="1" eaLnBrk="1" hangingPunct="1"/>
            <a:r>
              <a:rPr lang="en-US" smtClean="0">
                <a:latin typeface="Bookman Old Style" pitchFamily="18" charset="0"/>
              </a:rPr>
              <a:t>Terminal punctuation</a:t>
            </a:r>
          </a:p>
          <a:p>
            <a:pPr lvl="1" eaLnBrk="1" hangingPunct="1"/>
            <a:r>
              <a:rPr lang="en-US" smtClean="0">
                <a:latin typeface="Bookman Old Style" pitchFamily="18" charset="0"/>
              </a:rPr>
              <a:t>Correct quote citation (if included)</a:t>
            </a:r>
          </a:p>
          <a:p>
            <a:pPr lvl="1" eaLnBrk="1" hangingPunct="1">
              <a:buFont typeface="Wingdings" pitchFamily="2" charset="2"/>
              <a:buNone/>
            </a:pPr>
            <a:endParaRPr lang="en-US" smtClean="0">
              <a:latin typeface="Bookman Old Style"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mtClean="0">
                <a:latin typeface="Bookman Old Style" pitchFamily="18" charset="0"/>
              </a:rPr>
              <a:t>Peer Six</a:t>
            </a:r>
          </a:p>
        </p:txBody>
      </p:sp>
      <p:sp>
        <p:nvSpPr>
          <p:cNvPr id="75779" name="Rectangle 3"/>
          <p:cNvSpPr>
            <a:spLocks noGrp="1" noChangeArrowheads="1"/>
          </p:cNvSpPr>
          <p:nvPr>
            <p:ph type="body" idx="1"/>
          </p:nvPr>
        </p:nvSpPr>
        <p:spPr/>
        <p:txBody>
          <a:bodyPr/>
          <a:lstStyle/>
          <a:p>
            <a:pPr eaLnBrk="1" hangingPunct="1"/>
            <a:r>
              <a:rPr lang="en-US" smtClean="0">
                <a:latin typeface="Bookman Old Style" pitchFamily="18" charset="0"/>
              </a:rPr>
              <a:t>Read the WHOLE PAPER. </a:t>
            </a:r>
          </a:p>
          <a:p>
            <a:pPr eaLnBrk="1" hangingPunct="1"/>
            <a:r>
              <a:rPr lang="en-US" smtClean="0">
                <a:latin typeface="Bookman Old Style" pitchFamily="18" charset="0"/>
              </a:rPr>
              <a:t>On a scale of 1-5 (5 being the best), rate the paper for the following:</a:t>
            </a:r>
          </a:p>
          <a:p>
            <a:pPr lvl="1" eaLnBrk="1" hangingPunct="1"/>
            <a:r>
              <a:rPr lang="en-US" smtClean="0">
                <a:latin typeface="Bookman Old Style" pitchFamily="18" charset="0"/>
              </a:rPr>
              <a:t>Ideas</a:t>
            </a:r>
          </a:p>
          <a:p>
            <a:pPr lvl="1" eaLnBrk="1" hangingPunct="1"/>
            <a:r>
              <a:rPr lang="en-US" smtClean="0">
                <a:latin typeface="Bookman Old Style" pitchFamily="18" charset="0"/>
              </a:rPr>
              <a:t>Conventions</a:t>
            </a:r>
          </a:p>
          <a:p>
            <a:pPr lvl="1" eaLnBrk="1" hangingPunct="1"/>
            <a:r>
              <a:rPr lang="en-US" smtClean="0">
                <a:latin typeface="Bookman Old Style" pitchFamily="18" charset="0"/>
              </a:rPr>
              <a:t>Organization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Developing a Thesis Statement: Example</a:t>
            </a:r>
          </a:p>
        </p:txBody>
      </p:sp>
      <p:sp>
        <p:nvSpPr>
          <p:cNvPr id="10243" name="Content Placeholder 2"/>
          <p:cNvSpPr>
            <a:spLocks noGrp="1"/>
          </p:cNvSpPr>
          <p:nvPr>
            <p:ph idx="1"/>
          </p:nvPr>
        </p:nvSpPr>
        <p:spPr/>
        <p:txBody>
          <a:bodyPr/>
          <a:lstStyle/>
          <a:p>
            <a:pPr lvl="1"/>
            <a:r>
              <a:rPr lang="en-US" sz="3200" smtClean="0"/>
              <a:t>NOT A THESIS:  Cole is a character in </a:t>
            </a:r>
            <a:r>
              <a:rPr lang="en-US" sz="3200" i="1" smtClean="0"/>
              <a:t>Touching Spirit Bear</a:t>
            </a:r>
            <a:r>
              <a:rPr lang="en-US" sz="3200" smtClean="0"/>
              <a:t>. </a:t>
            </a:r>
          </a:p>
          <a:p>
            <a:pPr lvl="2"/>
            <a:r>
              <a:rPr lang="en-US" sz="2800" smtClean="0"/>
              <a:t>(you cannot argue this – this is a fact)</a:t>
            </a:r>
          </a:p>
          <a:p>
            <a:pPr lvl="1"/>
            <a:r>
              <a:rPr lang="en-US" sz="3200" smtClean="0"/>
              <a:t>THESIS: Cole is a naïve, destructive and dynamic character in </a:t>
            </a:r>
            <a:r>
              <a:rPr lang="en-US" sz="3200" i="1" smtClean="0"/>
              <a:t>Touching Spirit Bear</a:t>
            </a:r>
            <a:r>
              <a:rPr lang="en-US" sz="3200" smtClean="0"/>
              <a:t>. </a:t>
            </a:r>
          </a:p>
          <a:p>
            <a:pPr lvl="2"/>
            <a:r>
              <a:rPr lang="en-US" sz="2800" smtClean="0"/>
              <a:t>(someone might disagree that Cole was naïve)</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700" smtClean="0">
                <a:latin typeface="Bookman Old Style" pitchFamily="18" charset="0"/>
              </a:rPr>
              <a:t>Developing Your Thesis Statement</a:t>
            </a:r>
          </a:p>
        </p:txBody>
      </p:sp>
      <p:sp>
        <p:nvSpPr>
          <p:cNvPr id="11267" name="Rectangle 3"/>
          <p:cNvSpPr>
            <a:spLocks noGrp="1" noChangeArrowheads="1"/>
          </p:cNvSpPr>
          <p:nvPr>
            <p:ph type="body" idx="1"/>
          </p:nvPr>
        </p:nvSpPr>
        <p:spPr/>
        <p:txBody>
          <a:bodyPr/>
          <a:lstStyle/>
          <a:p>
            <a:pPr marL="609600" indent="-609600" eaLnBrk="1" hangingPunct="1"/>
            <a:r>
              <a:rPr lang="en-US" smtClean="0">
                <a:latin typeface="Bookman Old Style" pitchFamily="18" charset="0"/>
              </a:rPr>
              <a:t>Develop a </a:t>
            </a:r>
            <a:r>
              <a:rPr lang="en-US" b="1" smtClean="0">
                <a:latin typeface="Bookman Old Style" pitchFamily="18" charset="0"/>
              </a:rPr>
              <a:t>thesis</a:t>
            </a:r>
            <a:r>
              <a:rPr lang="en-US" smtClean="0">
                <a:latin typeface="Bookman Old Style" pitchFamily="18" charset="0"/>
              </a:rPr>
              <a:t> </a:t>
            </a:r>
            <a:r>
              <a:rPr lang="en-US" b="1" smtClean="0">
                <a:latin typeface="Bookman Old Style" pitchFamily="18" charset="0"/>
              </a:rPr>
              <a:t>statement</a:t>
            </a:r>
            <a:r>
              <a:rPr lang="en-US" smtClean="0">
                <a:latin typeface="Bookman Old Style" pitchFamily="18" charset="0"/>
              </a:rPr>
              <a:t> based on your character analysis that includes all three character traits in one sentence.</a:t>
            </a:r>
          </a:p>
          <a:p>
            <a:pPr marL="609600" indent="-609600" eaLnBrk="1" hangingPunct="1">
              <a:buFont typeface="Wingdings" pitchFamily="2" charset="2"/>
              <a:buNone/>
            </a:pPr>
            <a:endParaRPr lang="en-US" smtClean="0">
              <a:latin typeface="Bookman Old Style" pitchFamily="18" charset="0"/>
            </a:endParaRPr>
          </a:p>
          <a:p>
            <a:pPr marL="609600" indent="-609600" eaLnBrk="1" hangingPunct="1">
              <a:buFont typeface="Wingdings" pitchFamily="2" charset="2"/>
              <a:buNone/>
            </a:pPr>
            <a:r>
              <a:rPr lang="en-US" smtClean="0">
                <a:latin typeface="Bookman Old Style" pitchFamily="18" charset="0"/>
              </a:rPr>
              <a:t>Example: Cole was a naive, destructive, and misunderstood character.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1404</TotalTime>
  <Words>2280</Words>
  <Application>Microsoft Office PowerPoint</Application>
  <PresentationFormat>On-screen Show (4:3)</PresentationFormat>
  <Paragraphs>465</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Watermark</vt:lpstr>
      <vt:lpstr>Character Analysis</vt:lpstr>
      <vt:lpstr>Developing a Character Analysis</vt:lpstr>
      <vt:lpstr>PowerPoint Presentation</vt:lpstr>
      <vt:lpstr>Developing a Character Analysis: Homework</vt:lpstr>
      <vt:lpstr>Developing a Character Analysis: Homework Example</vt:lpstr>
      <vt:lpstr>Outlining and  Developing a Thesis</vt:lpstr>
      <vt:lpstr>Developing a Thesis Statement: Definition</vt:lpstr>
      <vt:lpstr>Developing a Thesis Statement: Example</vt:lpstr>
      <vt:lpstr>Developing Your Thesis Statement</vt:lpstr>
      <vt:lpstr>Developing an Outline</vt:lpstr>
      <vt:lpstr>Developing an Outline: Example</vt:lpstr>
      <vt:lpstr>Developing Your Outline: Homework</vt:lpstr>
      <vt:lpstr>Including a Citation from Text</vt:lpstr>
      <vt:lpstr>Expectations: Citing Quotes</vt:lpstr>
      <vt:lpstr>Expectations: Citing Quotes</vt:lpstr>
      <vt:lpstr>Creating a Body Paragraph</vt:lpstr>
      <vt:lpstr>Body Paragraph Expectations</vt:lpstr>
      <vt:lpstr>Body Paragraph Expectations: Outline</vt:lpstr>
      <vt:lpstr>Body Paragraph Expectations: Example</vt:lpstr>
      <vt:lpstr>Body Paragraph: HOMEWORK</vt:lpstr>
      <vt:lpstr>Peer Editing</vt:lpstr>
      <vt:lpstr>Peer One </vt:lpstr>
      <vt:lpstr>Expectations: Outline</vt:lpstr>
      <vt:lpstr>Peer Two </vt:lpstr>
      <vt:lpstr>Partner Share </vt:lpstr>
      <vt:lpstr>EDIT </vt:lpstr>
      <vt:lpstr>Workshop Time</vt:lpstr>
      <vt:lpstr>Goals</vt:lpstr>
      <vt:lpstr>Comments</vt:lpstr>
      <vt:lpstr>Peer Editing</vt:lpstr>
      <vt:lpstr>Peer One </vt:lpstr>
      <vt:lpstr>Expectations: Outline</vt:lpstr>
      <vt:lpstr>Peer Two </vt:lpstr>
      <vt:lpstr>Peer Three </vt:lpstr>
      <vt:lpstr>Please pass your  papers to the middle</vt:lpstr>
      <vt:lpstr>Peer Four </vt:lpstr>
      <vt:lpstr>Expectations: Outline</vt:lpstr>
      <vt:lpstr>Peer Five </vt:lpstr>
      <vt:lpstr>Peer Six </vt:lpstr>
      <vt:lpstr>Please pass the papers to the middle</vt:lpstr>
      <vt:lpstr>EDIT </vt:lpstr>
      <vt:lpstr>Expository Essays</vt:lpstr>
      <vt:lpstr>Introductions: Format</vt:lpstr>
      <vt:lpstr>Introductions: Thesis</vt:lpstr>
      <vt:lpstr>Introduction: Example</vt:lpstr>
      <vt:lpstr>Introductions: Brainstorming</vt:lpstr>
      <vt:lpstr>Introductions: Class Work</vt:lpstr>
      <vt:lpstr>Peer Editing</vt:lpstr>
      <vt:lpstr>Peer One</vt:lpstr>
      <vt:lpstr>Peer Two</vt:lpstr>
      <vt:lpstr>Expository Essays</vt:lpstr>
      <vt:lpstr>Conclusions</vt:lpstr>
      <vt:lpstr>Conclusions: Summary Statement</vt:lpstr>
      <vt:lpstr>Conclusions: Clincher</vt:lpstr>
      <vt:lpstr>Conclusions: In Summary</vt:lpstr>
      <vt:lpstr>Conclusions: Class Work</vt:lpstr>
      <vt:lpstr>Peer Editing</vt:lpstr>
      <vt:lpstr>Peer One</vt:lpstr>
      <vt:lpstr>Peer One</vt:lpstr>
      <vt:lpstr>Peer Two </vt:lpstr>
      <vt:lpstr>Expectations: Outline</vt:lpstr>
      <vt:lpstr>Peer Two </vt:lpstr>
      <vt:lpstr>Peer Three </vt:lpstr>
      <vt:lpstr>Expectations: Outline</vt:lpstr>
      <vt:lpstr>Peer Three </vt:lpstr>
      <vt:lpstr>TRADE TABLES</vt:lpstr>
      <vt:lpstr>Peer Four </vt:lpstr>
      <vt:lpstr>Expectations: Outline</vt:lpstr>
      <vt:lpstr>Peer Four </vt:lpstr>
      <vt:lpstr>Peer Five</vt:lpstr>
      <vt:lpstr>Peer Five</vt:lpstr>
      <vt:lpstr>Peer Six</vt:lpstr>
    </vt:vector>
  </TitlesOfParts>
  <Company>Blue Valley USD229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clcourtney02</dc:creator>
  <cp:lastModifiedBy>Stoltenberg, Charles D.</cp:lastModifiedBy>
  <cp:revision>27</cp:revision>
  <cp:lastPrinted>2011-08-15T18:24:27Z</cp:lastPrinted>
  <dcterms:created xsi:type="dcterms:W3CDTF">2010-01-31T20:44:00Z</dcterms:created>
  <dcterms:modified xsi:type="dcterms:W3CDTF">2011-09-09T17:43:58Z</dcterms:modified>
</cp:coreProperties>
</file>