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30E408-13E2-4DD8-91B0-D7EE4173F3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0F2E5C-4983-469D-8638-DB34207AD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Leading to the Modern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International Relations</a:t>
            </a:r>
          </a:p>
          <a:p>
            <a:r>
              <a:rPr lang="en-US" dirty="0" smtClean="0"/>
              <a:t>Smajda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and Roman Influence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1146464" cy="19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26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Thucydides</a:t>
            </a:r>
            <a:r>
              <a:rPr lang="en-US" dirty="0" smtClean="0"/>
              <a:t> – discussions of states, actors and balance of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1200’s – 1300’s (Nearing the end of the Middle Ages)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542021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3622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Feudal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Control was local by nobles, kings or emperors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Influence of the Catholic 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267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Influences of Change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Commercial Revolution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Gunpowder Revolution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1648 – The Peace of Westphalia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971193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209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Sovereignty </a:t>
            </a:r>
            <a:r>
              <a:rPr lang="en-US" sz="2400" dirty="0" smtClean="0"/>
              <a:t>– recognized states with complete control over its territory.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9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1648-1789 Absolutism and Limited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2371344" cy="2743200"/>
          </a:xfrm>
        </p:spPr>
      </p:pic>
      <p:sp>
        <p:nvSpPr>
          <p:cNvPr id="5" name="TextBox 4"/>
          <p:cNvSpPr txBox="1"/>
          <p:nvPr/>
        </p:nvSpPr>
        <p:spPr>
          <a:xfrm>
            <a:off x="3276600" y="2286000"/>
            <a:ext cx="5105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“Subjects”, not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Divine Right to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Period of relative calm….why?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Limited demands of people due to limited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Professional armies/mercenaries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mass nationalism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Major issues were all about territory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Shifting allegiances and alliances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22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1789-1914 The Age of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799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 smtClean="0"/>
              <a:t>The Emergence of Mass Nationalism</a:t>
            </a:r>
            <a:r>
              <a:rPr lang="en-US" dirty="0" smtClean="0"/>
              <a:t>:  The American Revolution, The French Revolution and the Napoleonic Era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Popular Governments and wars now involving millions.  Why?</a:t>
            </a:r>
          </a:p>
        </p:txBody>
      </p:sp>
    </p:spTree>
    <p:extLst>
      <p:ext uri="{BB962C8B-B14F-4D97-AF65-F5344CB8AC3E}">
        <p14:creationId xmlns:p14="http://schemas.microsoft.com/office/powerpoint/2010/main" val="22605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1789-1914 The Age of Revolutions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AutoNum type="arabicPeriod"/>
            </a:pPr>
            <a:r>
              <a:rPr lang="en-US" b="1" dirty="0"/>
              <a:t>Modern Nationalism </a:t>
            </a:r>
            <a:r>
              <a:rPr lang="en-US" dirty="0"/>
              <a:t>– key components:</a:t>
            </a:r>
          </a:p>
          <a:p>
            <a:pPr marL="916686" lvl="1" indent="-514350">
              <a:buAutoNum type="arabicPeriod"/>
            </a:pPr>
            <a:r>
              <a:rPr lang="en-US" dirty="0"/>
              <a:t>Emotional/physical affinity of people who share ethnic, cultural or linguistic characteristics</a:t>
            </a:r>
          </a:p>
          <a:p>
            <a:pPr marL="916686" lvl="1" indent="-514350">
              <a:buAutoNum type="arabicPeriod"/>
            </a:pPr>
            <a:r>
              <a:rPr lang="en-US" dirty="0"/>
              <a:t>Popular Sovereignty- Will of the People</a:t>
            </a:r>
          </a:p>
          <a:p>
            <a:pPr marL="916686" lvl="1" indent="-514350">
              <a:buAutoNum type="arabicPeriod"/>
            </a:pPr>
            <a:r>
              <a:rPr lang="en-US" dirty="0"/>
              <a:t>Ethnic or National notion of Self </a:t>
            </a:r>
            <a:r>
              <a:rPr lang="en-US" dirty="0" smtClean="0"/>
              <a:t>Determination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Development of European multinational/multiethnic states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/>
              <a:t>Industrial Revolution  - </a:t>
            </a:r>
            <a:r>
              <a:rPr lang="en-US" dirty="0" smtClean="0"/>
              <a:t>cheap commodities: clothes, food, railroads, guns, ammo.  Weapons widen the gap between Europe and the non-Western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1914-1945 The Age of 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WWI and WWII: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Key Developments: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Total War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League of Nations to the United 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Treaty of Versailles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Appeasement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emergence of the US and USSR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44" y="2336165"/>
            <a:ext cx="26289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44" y="2233930"/>
            <a:ext cx="2552700" cy="19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9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1945-1989 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4299861" cy="2932112"/>
          </a:xfrm>
        </p:spPr>
      </p:pic>
      <p:sp>
        <p:nvSpPr>
          <p:cNvPr id="5" name="TextBox 4"/>
          <p:cNvSpPr txBox="1"/>
          <p:nvPr/>
        </p:nvSpPr>
        <p:spPr>
          <a:xfrm>
            <a:off x="5105400" y="23622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/>
              <a:t>Conflict and Containment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NATO and Warsaw Pact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Domino Theory and Satellite Wars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Détente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Gorbachev – perestroika and glasnost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SAFETY OF A BI-POLAR WORLD??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198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287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History Leading to the Modern World</vt:lpstr>
      <vt:lpstr>Greek and Roman Influence</vt:lpstr>
      <vt:lpstr>1200’s – 1300’s (Nearing the end of the Middle Ages) </vt:lpstr>
      <vt:lpstr>1648 – The Peace of Westphalia</vt:lpstr>
      <vt:lpstr>1648-1789 Absolutism and Limited War</vt:lpstr>
      <vt:lpstr>1789-1914 The Age of Revolutions</vt:lpstr>
      <vt:lpstr>1789-1914 The Age of Revolutions</vt:lpstr>
      <vt:lpstr>1914-1945 The Age of Total War</vt:lpstr>
      <vt:lpstr>1945-1989 The Cold War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Leading to the Modern World</dc:title>
  <dc:creator>Smajda, Jason P.</dc:creator>
  <cp:lastModifiedBy>Smajda, Jason P.</cp:lastModifiedBy>
  <cp:revision>6</cp:revision>
  <dcterms:created xsi:type="dcterms:W3CDTF">2015-08-11T12:51:04Z</dcterms:created>
  <dcterms:modified xsi:type="dcterms:W3CDTF">2015-08-11T13:52:26Z</dcterms:modified>
</cp:coreProperties>
</file>