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3" r:id="rId3"/>
    <p:sldId id="259" r:id="rId4"/>
    <p:sldId id="297" r:id="rId5"/>
    <p:sldId id="287" r:id="rId6"/>
    <p:sldId id="289" r:id="rId7"/>
    <p:sldId id="290" r:id="rId8"/>
    <p:sldId id="261" r:id="rId9"/>
    <p:sldId id="288" r:id="rId10"/>
    <p:sldId id="263" r:id="rId11"/>
    <p:sldId id="296" r:id="rId12"/>
    <p:sldId id="265" r:id="rId13"/>
    <p:sldId id="286" r:id="rId14"/>
    <p:sldId id="264" r:id="rId15"/>
    <p:sldId id="266" r:id="rId16"/>
    <p:sldId id="267" r:id="rId17"/>
    <p:sldId id="291" r:id="rId18"/>
    <p:sldId id="285" r:id="rId19"/>
    <p:sldId id="269" r:id="rId20"/>
    <p:sldId id="273" r:id="rId21"/>
    <p:sldId id="293" r:id="rId22"/>
    <p:sldId id="292" r:id="rId23"/>
    <p:sldId id="295" r:id="rId24"/>
    <p:sldId id="272" r:id="rId25"/>
    <p:sldId id="294" r:id="rId26"/>
    <p:sldId id="27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0066"/>
    <a:srgbClr val="FF3399"/>
    <a:srgbClr val="0000FF"/>
    <a:srgbClr val="0066FF"/>
    <a:srgbClr val="CC66FF"/>
    <a:srgbClr val="CC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1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1A807-6B77-48C9-9C9A-F4C4E51F50CB}" type="datetimeFigureOut">
              <a:rPr lang="en-US" smtClean="0"/>
              <a:t>8/26/2014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F3CE0-DC31-4310-BF8D-0208732ECE7B}" type="slidenum">
              <a:rPr lang="en-US" smtClean="0"/>
              <a:t>‹#›</a:t>
            </a:fld>
            <a:endParaRPr lang="en-US" dirty="0"/>
          </a:p>
        </p:txBody>
      </p:sp>
    </p:spTree>
    <p:extLst>
      <p:ext uri="{BB962C8B-B14F-4D97-AF65-F5344CB8AC3E}">
        <p14:creationId xmlns:p14="http://schemas.microsoft.com/office/powerpoint/2010/main" val="280639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F3CE0-DC31-4310-BF8D-0208732ECE7B}" type="slidenum">
              <a:rPr lang="en-US" smtClean="0"/>
              <a:t>10</a:t>
            </a:fld>
            <a:endParaRPr lang="en-US" dirty="0"/>
          </a:p>
        </p:txBody>
      </p:sp>
    </p:spTree>
    <p:extLst>
      <p:ext uri="{BB962C8B-B14F-4D97-AF65-F5344CB8AC3E}">
        <p14:creationId xmlns:p14="http://schemas.microsoft.com/office/powerpoint/2010/main" val="260075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F3CE0-DC31-4310-BF8D-0208732ECE7B}" type="slidenum">
              <a:rPr lang="en-US" smtClean="0"/>
              <a:t>11</a:t>
            </a:fld>
            <a:endParaRPr lang="en-US" dirty="0"/>
          </a:p>
        </p:txBody>
      </p:sp>
    </p:spTree>
    <p:extLst>
      <p:ext uri="{BB962C8B-B14F-4D97-AF65-F5344CB8AC3E}">
        <p14:creationId xmlns:p14="http://schemas.microsoft.com/office/powerpoint/2010/main" val="260075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5E25-5A66-4051-8CBC-2EE7A700CF44}" type="datetimeFigureOut">
              <a:rPr lang="en-US" smtClean="0"/>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45E25-5A66-4051-8CBC-2EE7A700CF44}" type="datetimeFigureOut">
              <a:rPr lang="en-US" smtClean="0"/>
              <a:t>8/26/2014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EF346-8C8D-4A08-A2C4-4750998A308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n.wikipedia.org/wiki/Baker_University" TargetMode="External"/><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8200" y="3429000"/>
            <a:ext cx="7315200" cy="1200329"/>
          </a:xfrm>
          <a:prstGeom prst="rect">
            <a:avLst/>
          </a:prstGeom>
          <a:noFill/>
        </p:spPr>
        <p:txBody>
          <a:bodyPr wrap="square" rtlCol="0">
            <a:spAutoFit/>
          </a:bodyPr>
          <a:lstStyle/>
          <a:p>
            <a:pPr algn="ctr"/>
            <a:r>
              <a:rPr lang="en-US" sz="7200" b="1" dirty="0" smtClean="0">
                <a:solidFill>
                  <a:srgbClr val="FF0066"/>
                </a:solidFill>
                <a:effectLst>
                  <a:outerShdw blurRad="38100" dist="38100" dir="2700000" algn="tl">
                    <a:srgbClr val="000000">
                      <a:alpha val="43137"/>
                    </a:srgbClr>
                  </a:outerShdw>
                </a:effectLst>
                <a:latin typeface="DJ Chunky" pitchFamily="2" charset="0"/>
              </a:rPr>
              <a:t>F</a:t>
            </a:r>
            <a:r>
              <a:rPr lang="en-US" sz="7200" b="1" dirty="0" smtClean="0">
                <a:solidFill>
                  <a:srgbClr val="92D050"/>
                </a:solidFill>
                <a:effectLst>
                  <a:outerShdw blurRad="38100" dist="38100" dir="2700000" algn="tl">
                    <a:srgbClr val="000000">
                      <a:alpha val="43137"/>
                    </a:srgbClr>
                  </a:outerShdw>
                </a:effectLst>
                <a:latin typeface="DJ Chunky" pitchFamily="2" charset="0"/>
              </a:rPr>
              <a:t>i</a:t>
            </a:r>
            <a:r>
              <a:rPr lang="en-US" sz="7200" b="1" dirty="0" smtClean="0">
                <a:solidFill>
                  <a:srgbClr val="00B0F0"/>
                </a:solidFill>
                <a:effectLst>
                  <a:outerShdw blurRad="38100" dist="38100" dir="2700000" algn="tl">
                    <a:srgbClr val="000000">
                      <a:alpha val="43137"/>
                    </a:srgbClr>
                  </a:outerShdw>
                </a:effectLst>
                <a:latin typeface="DJ Chunky" pitchFamily="2" charset="0"/>
              </a:rPr>
              <a:t>r</a:t>
            </a:r>
            <a:r>
              <a:rPr lang="en-US" sz="7200" b="1" dirty="0" smtClean="0">
                <a:solidFill>
                  <a:srgbClr val="FFC000"/>
                </a:solidFill>
                <a:effectLst>
                  <a:outerShdw blurRad="38100" dist="38100" dir="2700000" algn="tl">
                    <a:srgbClr val="000000">
                      <a:alpha val="43137"/>
                    </a:srgbClr>
                  </a:outerShdw>
                </a:effectLst>
                <a:latin typeface="DJ Chunky" pitchFamily="2" charset="0"/>
              </a:rPr>
              <a:t>s</a:t>
            </a:r>
            <a:r>
              <a:rPr lang="en-US" sz="7200" b="1" dirty="0" smtClean="0">
                <a:solidFill>
                  <a:srgbClr val="9933FF"/>
                </a:solidFill>
                <a:effectLst>
                  <a:outerShdw blurRad="38100" dist="38100" dir="2700000" algn="tl">
                    <a:srgbClr val="000000">
                      <a:alpha val="43137"/>
                    </a:srgbClr>
                  </a:outerShdw>
                </a:effectLst>
                <a:latin typeface="DJ Chunky" pitchFamily="2" charset="0"/>
              </a:rPr>
              <a:t>t</a:t>
            </a:r>
            <a:r>
              <a:rPr lang="en-US" sz="7200" b="1" dirty="0" smtClean="0">
                <a:solidFill>
                  <a:srgbClr val="FF0066"/>
                </a:solidFill>
                <a:latin typeface="DJ Chunky" pitchFamily="2" charset="0"/>
              </a:rPr>
              <a:t> </a:t>
            </a:r>
            <a:r>
              <a:rPr lang="en-US" sz="7200" b="1" dirty="0" smtClean="0">
                <a:solidFill>
                  <a:srgbClr val="FF0066"/>
                </a:solidFill>
                <a:effectLst>
                  <a:outerShdw blurRad="38100" dist="38100" dir="2700000" algn="tl">
                    <a:srgbClr val="000000">
                      <a:alpha val="43137"/>
                    </a:srgbClr>
                  </a:outerShdw>
                </a:effectLst>
                <a:latin typeface="DJ Chunky" pitchFamily="2" charset="0"/>
              </a:rPr>
              <a:t>G</a:t>
            </a:r>
            <a:r>
              <a:rPr lang="en-US" sz="7200" b="1" dirty="0" smtClean="0">
                <a:solidFill>
                  <a:srgbClr val="92D050"/>
                </a:solidFill>
                <a:effectLst>
                  <a:outerShdw blurRad="38100" dist="38100" dir="2700000" algn="tl">
                    <a:srgbClr val="000000">
                      <a:alpha val="43137"/>
                    </a:srgbClr>
                  </a:outerShdw>
                </a:effectLst>
                <a:latin typeface="DJ Chunky" pitchFamily="2" charset="0"/>
              </a:rPr>
              <a:t>r</a:t>
            </a:r>
            <a:r>
              <a:rPr lang="en-US" sz="7200" b="1" dirty="0" smtClean="0">
                <a:solidFill>
                  <a:srgbClr val="00B0F0"/>
                </a:solidFill>
                <a:effectLst>
                  <a:outerShdw blurRad="38100" dist="38100" dir="2700000" algn="tl">
                    <a:srgbClr val="000000">
                      <a:alpha val="43137"/>
                    </a:srgbClr>
                  </a:outerShdw>
                </a:effectLst>
                <a:latin typeface="DJ Chunky" pitchFamily="2" charset="0"/>
              </a:rPr>
              <a:t>a</a:t>
            </a:r>
            <a:r>
              <a:rPr lang="en-US" sz="7200" b="1" dirty="0" smtClean="0">
                <a:solidFill>
                  <a:srgbClr val="FFC000"/>
                </a:solidFill>
                <a:effectLst>
                  <a:outerShdw blurRad="38100" dist="38100" dir="2700000" algn="tl">
                    <a:srgbClr val="000000">
                      <a:alpha val="43137"/>
                    </a:srgbClr>
                  </a:outerShdw>
                </a:effectLst>
                <a:latin typeface="DJ Chunky" pitchFamily="2" charset="0"/>
              </a:rPr>
              <a:t>d</a:t>
            </a:r>
            <a:r>
              <a:rPr lang="en-US" sz="7200" b="1" dirty="0" smtClean="0">
                <a:solidFill>
                  <a:srgbClr val="7030A0"/>
                </a:solidFill>
                <a:effectLst>
                  <a:outerShdw blurRad="38100" dist="38100" dir="2700000" algn="tl">
                    <a:srgbClr val="000000">
                      <a:alpha val="43137"/>
                    </a:srgbClr>
                  </a:outerShdw>
                </a:effectLst>
                <a:latin typeface="DJ Chunky" pitchFamily="2" charset="0"/>
              </a:rPr>
              <a:t>e</a:t>
            </a:r>
            <a:endParaRPr lang="en-US" sz="7200" b="1" dirty="0">
              <a:solidFill>
                <a:srgbClr val="7030A0"/>
              </a:solidFill>
              <a:effectLst>
                <a:outerShdw blurRad="38100" dist="38100" dir="2700000" algn="tl">
                  <a:srgbClr val="000000">
                    <a:alpha val="43137"/>
                  </a:srgbClr>
                </a:outerShdw>
              </a:effectLst>
              <a:latin typeface="DJ Chunky" pitchFamily="2" charset="0"/>
            </a:endParaRPr>
          </a:p>
        </p:txBody>
      </p:sp>
      <p:sp>
        <p:nvSpPr>
          <p:cNvPr id="4" name="TextBox 3"/>
          <p:cNvSpPr txBox="1"/>
          <p:nvPr/>
        </p:nvSpPr>
        <p:spPr>
          <a:xfrm>
            <a:off x="1295400" y="5293113"/>
            <a:ext cx="6477000" cy="707886"/>
          </a:xfrm>
          <a:prstGeom prst="rect">
            <a:avLst/>
          </a:prstGeom>
          <a:noFill/>
        </p:spPr>
        <p:txBody>
          <a:bodyPr wrap="square" rtlCol="0">
            <a:spAutoFit/>
          </a:bodyPr>
          <a:lstStyle/>
          <a:p>
            <a:pPr algn="ctr"/>
            <a:r>
              <a:rPr lang="en-US" sz="2000" dirty="0" smtClean="0">
                <a:solidFill>
                  <a:schemeClr val="bg1"/>
                </a:solidFill>
                <a:effectLst>
                  <a:glow rad="139700">
                    <a:schemeClr val="accent5">
                      <a:satMod val="175000"/>
                      <a:alpha val="40000"/>
                    </a:schemeClr>
                  </a:glow>
                </a:effectLst>
                <a:latin typeface="Rockwell" pitchFamily="18" charset="0"/>
              </a:rPr>
              <a:t>We love to learn, laugh and love one another!</a:t>
            </a:r>
          </a:p>
          <a:p>
            <a:pPr algn="ctr"/>
            <a:r>
              <a:rPr lang="en-US" sz="2000" dirty="0" smtClean="0">
                <a:solidFill>
                  <a:schemeClr val="bg1"/>
                </a:solidFill>
                <a:effectLst>
                  <a:glow rad="139700">
                    <a:schemeClr val="accent5">
                      <a:satMod val="175000"/>
                      <a:alpha val="40000"/>
                    </a:schemeClr>
                  </a:glow>
                </a:effectLst>
                <a:latin typeface="Rockwell" pitchFamily="18" charset="0"/>
              </a:rPr>
              <a:t>Supportive Parents are LifeSavers! </a:t>
            </a:r>
            <a:endParaRPr lang="en-US" sz="2000" dirty="0">
              <a:solidFill>
                <a:schemeClr val="bg1"/>
              </a:solidFill>
              <a:effectLst>
                <a:glow rad="139700">
                  <a:schemeClr val="accent5">
                    <a:satMod val="175000"/>
                    <a:alpha val="40000"/>
                  </a:schemeClr>
                </a:glow>
              </a:effectLst>
              <a:latin typeface="Rockwell"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7773">
            <a:off x="-47331" y="398199"/>
            <a:ext cx="1941414" cy="1160028"/>
          </a:xfrm>
          <a:prstGeom prst="rect">
            <a:avLst/>
          </a:prstGeom>
        </p:spPr>
      </p:pic>
      <p:sp>
        <p:nvSpPr>
          <p:cNvPr id="4" name="TextBox 3"/>
          <p:cNvSpPr txBox="1"/>
          <p:nvPr/>
        </p:nvSpPr>
        <p:spPr>
          <a:xfrm>
            <a:off x="833718" y="1525487"/>
            <a:ext cx="3697941" cy="2092881"/>
          </a:xfrm>
          <a:prstGeom prst="rect">
            <a:avLst/>
          </a:prstGeom>
          <a:noFill/>
        </p:spPr>
        <p:txBody>
          <a:bodyPr wrap="square" rtlCol="0">
            <a:spAutoFit/>
          </a:bodyPr>
          <a:lstStyle/>
          <a:p>
            <a:r>
              <a:rPr lang="en-US" b="1" dirty="0" smtClean="0">
                <a:solidFill>
                  <a:schemeClr val="bg1"/>
                </a:solidFill>
                <a:effectLst>
                  <a:glow rad="139700">
                    <a:schemeClr val="accent2">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Whole Group </a:t>
            </a:r>
          </a:p>
          <a:p>
            <a:r>
              <a:rPr lang="en-US" sz="2000" b="1" dirty="0" smtClean="0">
                <a:solidFill>
                  <a:schemeClr val="bg1"/>
                </a:solidFill>
                <a:effectLst>
                  <a:glow rad="228600">
                    <a:schemeClr val="accent6">
                      <a:satMod val="175000"/>
                      <a:alpha val="40000"/>
                    </a:schemeClr>
                  </a:glow>
                </a:effectLst>
                <a:latin typeface="Rockwell" pitchFamily="18" charset="0"/>
              </a:rPr>
              <a:t>    Interactive Reading</a:t>
            </a:r>
          </a:p>
          <a:p>
            <a:endParaRPr lang="en-US" b="1" dirty="0" smtClean="0">
              <a:solidFill>
                <a:schemeClr val="bg1"/>
              </a:solidFill>
              <a:latin typeface="Rockwell" pitchFamily="18" charset="0"/>
            </a:endParaRPr>
          </a:p>
          <a:p>
            <a:pPr marL="285750" indent="-285750">
              <a:buFont typeface="Arial" pitchFamily="34" charset="0"/>
              <a:buChar char="•"/>
            </a:pPr>
            <a:r>
              <a:rPr lang="en-US" dirty="0" smtClean="0">
                <a:solidFill>
                  <a:schemeClr val="bg1"/>
                </a:solidFill>
                <a:latin typeface="Rockwell" pitchFamily="18" charset="0"/>
              </a:rPr>
              <a:t>Introduces Theme </a:t>
            </a:r>
            <a:r>
              <a:rPr lang="en-US" dirty="0">
                <a:solidFill>
                  <a:schemeClr val="bg1"/>
                </a:solidFill>
                <a:latin typeface="Rockwell" pitchFamily="18" charset="0"/>
              </a:rPr>
              <a:t>C</a:t>
            </a:r>
            <a:r>
              <a:rPr lang="en-US" dirty="0" smtClean="0">
                <a:solidFill>
                  <a:schemeClr val="bg1"/>
                </a:solidFill>
                <a:latin typeface="Rockwell" pitchFamily="18" charset="0"/>
              </a:rPr>
              <a:t>oncepts</a:t>
            </a:r>
          </a:p>
          <a:p>
            <a:pPr marL="285750" indent="-285750">
              <a:buFont typeface="Arial" pitchFamily="34" charset="0"/>
              <a:buChar char="•"/>
            </a:pPr>
            <a:r>
              <a:rPr lang="en-US" dirty="0" smtClean="0">
                <a:solidFill>
                  <a:schemeClr val="bg1"/>
                </a:solidFill>
                <a:latin typeface="Rockwell" pitchFamily="18" charset="0"/>
              </a:rPr>
              <a:t>Key Vocabulary</a:t>
            </a:r>
          </a:p>
          <a:p>
            <a:pPr marL="285750" indent="-285750">
              <a:buFont typeface="Arial" pitchFamily="34" charset="0"/>
              <a:buChar char="•"/>
            </a:pPr>
            <a:r>
              <a:rPr lang="en-US" dirty="0" smtClean="0">
                <a:solidFill>
                  <a:schemeClr val="bg1"/>
                </a:solidFill>
                <a:latin typeface="Rockwell" pitchFamily="18" charset="0"/>
              </a:rPr>
              <a:t>Comprehension Strategies</a:t>
            </a:r>
          </a:p>
          <a:p>
            <a:pPr marL="285750" indent="-285750">
              <a:buFont typeface="Arial" pitchFamily="34" charset="0"/>
              <a:buChar char="•"/>
            </a:pPr>
            <a:r>
              <a:rPr lang="en-US" dirty="0" smtClean="0">
                <a:solidFill>
                  <a:schemeClr val="bg1"/>
                </a:solidFill>
                <a:latin typeface="Rockwell" pitchFamily="18" charset="0"/>
              </a:rPr>
              <a:t>Authentic Literature</a:t>
            </a:r>
            <a:endParaRPr lang="en-US" dirty="0">
              <a:solidFill>
                <a:schemeClr val="bg1"/>
              </a:solidFill>
              <a:latin typeface="Rockwell" pitchFamily="18" charset="0"/>
            </a:endParaRPr>
          </a:p>
        </p:txBody>
      </p:sp>
      <p:sp>
        <p:nvSpPr>
          <p:cNvPr id="5" name="TextBox 4"/>
          <p:cNvSpPr txBox="1"/>
          <p:nvPr/>
        </p:nvSpPr>
        <p:spPr>
          <a:xfrm>
            <a:off x="833718" y="3787588"/>
            <a:ext cx="3782385" cy="2400657"/>
          </a:xfrm>
          <a:prstGeom prst="rect">
            <a:avLst/>
          </a:prstGeom>
          <a:noFill/>
        </p:spPr>
        <p:txBody>
          <a:bodyPr wrap="square" rtlCol="0">
            <a:spAutoFit/>
          </a:bodyPr>
          <a:lstStyle/>
          <a:p>
            <a:r>
              <a:rPr lang="en-US" b="1" dirty="0" smtClean="0">
                <a:solidFill>
                  <a:schemeClr val="bg1"/>
                </a:solidFill>
                <a:effectLst>
                  <a:glow rad="228600">
                    <a:schemeClr val="accent6">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Small Group </a:t>
            </a:r>
          </a:p>
          <a:p>
            <a:r>
              <a:rPr lang="en-US" sz="2000" b="1" dirty="0">
                <a:solidFill>
                  <a:schemeClr val="bg1"/>
                </a:solidFill>
                <a:effectLst>
                  <a:glow rad="228600">
                    <a:schemeClr val="accent6">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   Differentiated Instruction</a:t>
            </a:r>
          </a:p>
          <a:p>
            <a:endParaRPr lang="en-US" sz="2000" b="1" u="sng" dirty="0">
              <a:solidFill>
                <a:schemeClr val="bg1"/>
              </a:solidFill>
              <a:latin typeface="Rockwell" pitchFamily="18" charset="0"/>
            </a:endParaRPr>
          </a:p>
          <a:p>
            <a:pPr marL="285750" indent="-285750">
              <a:buFont typeface="Arial" pitchFamily="34" charset="0"/>
              <a:buChar char="•"/>
            </a:pPr>
            <a:r>
              <a:rPr lang="en-US" dirty="0" smtClean="0">
                <a:solidFill>
                  <a:schemeClr val="bg1"/>
                </a:solidFill>
                <a:latin typeface="Rockwell" pitchFamily="18" charset="0"/>
              </a:rPr>
              <a:t>Small Groups</a:t>
            </a:r>
          </a:p>
          <a:p>
            <a:pPr marL="285750" indent="-285750">
              <a:buFont typeface="Arial" pitchFamily="34" charset="0"/>
              <a:buChar char="•"/>
            </a:pPr>
            <a:r>
              <a:rPr lang="en-US" dirty="0" smtClean="0">
                <a:solidFill>
                  <a:schemeClr val="bg1"/>
                </a:solidFill>
                <a:latin typeface="Rockwell" pitchFamily="18" charset="0"/>
              </a:rPr>
              <a:t>Rotate through Learning Centers</a:t>
            </a:r>
          </a:p>
          <a:p>
            <a:pPr marL="285750" indent="-285750">
              <a:buFont typeface="Arial" pitchFamily="34" charset="0"/>
              <a:buChar char="•"/>
            </a:pPr>
            <a:r>
              <a:rPr lang="en-US" dirty="0" smtClean="0">
                <a:solidFill>
                  <a:schemeClr val="bg1"/>
                </a:solidFill>
                <a:latin typeface="Rockwell" pitchFamily="18" charset="0"/>
              </a:rPr>
              <a:t>Connected Literature Sets</a:t>
            </a:r>
          </a:p>
          <a:p>
            <a:pPr marL="285750" indent="-285750">
              <a:buFont typeface="Arial" pitchFamily="34" charset="0"/>
              <a:buChar char="•"/>
            </a:pPr>
            <a:endParaRPr lang="en-US" dirty="0">
              <a:solidFill>
                <a:schemeClr val="bg1"/>
              </a:solidFill>
            </a:endParaRPr>
          </a:p>
        </p:txBody>
      </p:sp>
      <p:sp>
        <p:nvSpPr>
          <p:cNvPr id="6" name="TextBox 5"/>
          <p:cNvSpPr txBox="1"/>
          <p:nvPr/>
        </p:nvSpPr>
        <p:spPr>
          <a:xfrm>
            <a:off x="4616103" y="1704515"/>
            <a:ext cx="3461097" cy="4154984"/>
          </a:xfrm>
          <a:prstGeom prst="rect">
            <a:avLst/>
          </a:prstGeom>
          <a:noFill/>
        </p:spPr>
        <p:txBody>
          <a:bodyPr wrap="square" rtlCol="0">
            <a:spAutoFit/>
          </a:bodyPr>
          <a:lstStyle/>
          <a:p>
            <a:r>
              <a:rPr lang="en-US" sz="2000" b="1" dirty="0" smtClean="0">
                <a:solidFill>
                  <a:schemeClr val="bg1"/>
                </a:solidFill>
                <a:effectLst>
                  <a:glow rad="228600">
                    <a:schemeClr val="accent6">
                      <a:satMod val="175000"/>
                      <a:alpha val="40000"/>
                    </a:schemeClr>
                  </a:glow>
                </a:effectLst>
                <a:latin typeface="Rockwell" pitchFamily="18" charset="0"/>
              </a:rPr>
              <a:t>  Independent Application</a:t>
            </a:r>
          </a:p>
          <a:p>
            <a:r>
              <a:rPr lang="en-US" sz="2000" b="1" dirty="0">
                <a:solidFill>
                  <a:schemeClr val="bg1"/>
                </a:solidFill>
                <a:effectLst>
                  <a:glow rad="228600">
                    <a:schemeClr val="accent6">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 and Practice           </a:t>
            </a:r>
          </a:p>
          <a:p>
            <a:endParaRPr lang="en-US" sz="2000" b="1" dirty="0">
              <a:solidFill>
                <a:schemeClr val="bg1"/>
              </a:solidFill>
              <a:effectLst>
                <a:glow rad="228600">
                  <a:schemeClr val="accent6">
                    <a:satMod val="175000"/>
                    <a:alpha val="40000"/>
                  </a:schemeClr>
                </a:glow>
              </a:effectLst>
              <a:latin typeface="Rockwell" pitchFamily="18" charset="0"/>
            </a:endParaRPr>
          </a:p>
          <a:p>
            <a:pPr marL="285750" indent="-285750">
              <a:buFont typeface="Arial" pitchFamily="34" charset="0"/>
              <a:buChar char="•"/>
            </a:pPr>
            <a:r>
              <a:rPr lang="en-US" dirty="0" smtClean="0">
                <a:solidFill>
                  <a:schemeClr val="bg1"/>
                </a:solidFill>
                <a:effectLst/>
                <a:latin typeface="Rockwell" pitchFamily="18" charset="0"/>
              </a:rPr>
              <a:t>Practice</a:t>
            </a:r>
          </a:p>
          <a:p>
            <a:pPr marL="285750" indent="-285750">
              <a:buFont typeface="Arial" pitchFamily="34" charset="0"/>
              <a:buChar char="•"/>
            </a:pPr>
            <a:r>
              <a:rPr lang="en-US" dirty="0" smtClean="0">
                <a:solidFill>
                  <a:schemeClr val="bg1"/>
                </a:solidFill>
                <a:effectLst/>
                <a:latin typeface="Rockwell" pitchFamily="18" charset="0"/>
              </a:rPr>
              <a:t>Extend Skills / Strategies</a:t>
            </a:r>
          </a:p>
          <a:p>
            <a:pPr marL="285750" indent="-285750">
              <a:buFont typeface="Arial" pitchFamily="34" charset="0"/>
              <a:buChar char="•"/>
            </a:pPr>
            <a:endParaRPr lang="en-US" dirty="0">
              <a:solidFill>
                <a:schemeClr val="bg1"/>
              </a:solidFill>
              <a:effectLst/>
              <a:latin typeface="Rockwell" pitchFamily="18" charset="0"/>
            </a:endParaRPr>
          </a:p>
          <a:p>
            <a:r>
              <a:rPr lang="en-US" dirty="0" smtClean="0">
                <a:solidFill>
                  <a:schemeClr val="bg1"/>
                </a:solidFill>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Whole Group </a:t>
            </a:r>
          </a:p>
          <a:p>
            <a:r>
              <a:rPr lang="en-US" sz="2000" b="1" dirty="0" smtClean="0">
                <a:solidFill>
                  <a:schemeClr val="bg1"/>
                </a:solidFill>
                <a:effectLst>
                  <a:glow rad="228600">
                    <a:schemeClr val="accent6">
                      <a:satMod val="175000"/>
                      <a:alpha val="40000"/>
                    </a:schemeClr>
                  </a:glow>
                </a:effectLst>
                <a:latin typeface="Rockwell" pitchFamily="18" charset="0"/>
              </a:rPr>
              <a:t>   Cross Text Sharing</a:t>
            </a:r>
          </a:p>
          <a:p>
            <a:endParaRPr lang="en-US" sz="2000" b="1" dirty="0">
              <a:solidFill>
                <a:schemeClr val="bg1"/>
              </a:solidFill>
              <a:effectLst/>
              <a:latin typeface="Rockwell" pitchFamily="18" charset="0"/>
            </a:endParaRPr>
          </a:p>
          <a:p>
            <a:pPr marL="285750" indent="-285750">
              <a:buFont typeface="Arial" pitchFamily="34" charset="0"/>
              <a:buChar char="•"/>
            </a:pPr>
            <a:r>
              <a:rPr lang="en-US" dirty="0" smtClean="0">
                <a:solidFill>
                  <a:schemeClr val="bg1"/>
                </a:solidFill>
                <a:effectLst/>
                <a:latin typeface="Rockwell" pitchFamily="18" charset="0"/>
              </a:rPr>
              <a:t>Students build on what they learned by making connections with other texts</a:t>
            </a:r>
          </a:p>
          <a:p>
            <a:pPr marL="285750" indent="-285750">
              <a:buFont typeface="Arial" pitchFamily="34" charset="0"/>
              <a:buChar char="•"/>
            </a:pPr>
            <a:endParaRPr lang="en-US" dirty="0">
              <a:solidFill>
                <a:schemeClr val="bg1"/>
              </a:solidFill>
              <a:effectLst/>
              <a:latin typeface="Rockwell" pitchFamily="18" charset="0"/>
            </a:endParaRPr>
          </a:p>
          <a:p>
            <a:pPr marL="285750" indent="-285750">
              <a:buFont typeface="Arial" pitchFamily="34" charset="0"/>
              <a:buChar char="•"/>
            </a:pPr>
            <a:r>
              <a:rPr lang="en-US" dirty="0" smtClean="0">
                <a:solidFill>
                  <a:schemeClr val="bg1"/>
                </a:solidFill>
                <a:effectLst/>
                <a:latin typeface="Rockwell" pitchFamily="18" charset="0"/>
              </a:rPr>
              <a:t>Inquiry Projects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5852">
            <a:off x="7169718" y="5455951"/>
            <a:ext cx="1814962" cy="10844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833718" y="3787588"/>
            <a:ext cx="3782385" cy="369332"/>
          </a:xfrm>
          <a:prstGeom prst="rect">
            <a:avLst/>
          </a:prstGeom>
          <a:noFill/>
        </p:spPr>
        <p:txBody>
          <a:bodyPr wrap="square" rtlCol="0">
            <a:spAutoFit/>
          </a:bodyPr>
          <a:lstStyle/>
          <a:p>
            <a:r>
              <a:rPr lang="en-US" b="1" dirty="0" smtClean="0">
                <a:solidFill>
                  <a:schemeClr val="bg1"/>
                </a:solidFill>
                <a:effectLst>
                  <a:glow rad="228600">
                    <a:schemeClr val="accent6">
                      <a:satMod val="175000"/>
                      <a:alpha val="40000"/>
                    </a:schemeClr>
                  </a:glow>
                </a:effectLst>
                <a:latin typeface="Rockwell" pitchFamily="18" charset="0"/>
              </a:rPr>
              <a:t>    </a:t>
            </a:r>
            <a:endParaRPr lang="en-US" dirty="0">
              <a:solidFill>
                <a:schemeClr val="bg1"/>
              </a:solidFill>
            </a:endParaRPr>
          </a:p>
        </p:txBody>
      </p:sp>
      <p:sp>
        <p:nvSpPr>
          <p:cNvPr id="6" name="TextBox 5"/>
          <p:cNvSpPr txBox="1"/>
          <p:nvPr/>
        </p:nvSpPr>
        <p:spPr>
          <a:xfrm>
            <a:off x="4249003" y="1867882"/>
            <a:ext cx="3461097" cy="400110"/>
          </a:xfrm>
          <a:prstGeom prst="rect">
            <a:avLst/>
          </a:prstGeom>
          <a:noFill/>
        </p:spPr>
        <p:txBody>
          <a:bodyPr wrap="square" rtlCol="0">
            <a:spAutoFit/>
          </a:bodyPr>
          <a:lstStyle/>
          <a:p>
            <a:r>
              <a:rPr lang="en-US" sz="2000" b="1" dirty="0" smtClean="0">
                <a:solidFill>
                  <a:schemeClr val="bg1"/>
                </a:solidFill>
                <a:effectLst>
                  <a:glow rad="228600">
                    <a:schemeClr val="accent6">
                      <a:satMod val="175000"/>
                      <a:alpha val="40000"/>
                    </a:schemeClr>
                  </a:glow>
                </a:effectLst>
                <a:latin typeface="Rockwell" pitchFamily="18" charset="0"/>
              </a:rPr>
              <a:t>  </a:t>
            </a:r>
            <a:endParaRPr lang="en-US" dirty="0" smtClean="0">
              <a:solidFill>
                <a:schemeClr val="bg1"/>
              </a:solidFill>
              <a:effectLst/>
              <a:latin typeface="Rockwell" pitchFamily="18" charset="0"/>
            </a:endParaRPr>
          </a:p>
        </p:txBody>
      </p:sp>
      <p:sp>
        <p:nvSpPr>
          <p:cNvPr id="8" name="Rectangle 7"/>
          <p:cNvSpPr/>
          <p:nvPr/>
        </p:nvSpPr>
        <p:spPr>
          <a:xfrm>
            <a:off x="1916625" y="2086891"/>
            <a:ext cx="5791200" cy="3903697"/>
          </a:xfrm>
          <a:prstGeom prst="rect">
            <a:avLst/>
          </a:prstGeom>
        </p:spPr>
        <p:txBody>
          <a:bodyPr wrap="square">
            <a:spAutoFit/>
          </a:bodyPr>
          <a:lstStyle/>
          <a:p>
            <a:pPr marL="571500" indent="-571500">
              <a:lnSpc>
                <a:spcPct val="150000"/>
              </a:lnSpc>
              <a:buFont typeface="Arial" pitchFamily="34" charset="0"/>
              <a:buChar char="•"/>
              <a:defRPr/>
            </a:pPr>
            <a:r>
              <a:rPr lang="en-US" sz="2400" dirty="0">
                <a:solidFill>
                  <a:schemeClr val="bg1"/>
                </a:solidFill>
                <a:latin typeface="Rockwell" pitchFamily="18" charset="0"/>
              </a:rPr>
              <a:t>Guided Reading Groups</a:t>
            </a:r>
          </a:p>
          <a:p>
            <a:pPr marL="571500" indent="-571500">
              <a:lnSpc>
                <a:spcPct val="150000"/>
              </a:lnSpc>
              <a:buFont typeface="Arial" pitchFamily="34" charset="0"/>
              <a:buChar char="•"/>
              <a:defRPr/>
            </a:pPr>
            <a:r>
              <a:rPr lang="en-US" sz="2400" dirty="0">
                <a:solidFill>
                  <a:schemeClr val="bg1"/>
                </a:solidFill>
                <a:latin typeface="Rockwell" pitchFamily="18" charset="0"/>
              </a:rPr>
              <a:t>Reader’s Workshop</a:t>
            </a:r>
          </a:p>
          <a:p>
            <a:pPr marL="114300" indent="-571500">
              <a:lnSpc>
                <a:spcPct val="150000"/>
              </a:lnSpc>
              <a:buFont typeface="Arial" pitchFamily="34" charset="0"/>
              <a:buChar char="•"/>
              <a:defRPr/>
            </a:pPr>
            <a:r>
              <a:rPr lang="en-US" sz="2400" dirty="0">
                <a:solidFill>
                  <a:schemeClr val="bg1"/>
                </a:solidFill>
                <a:latin typeface="Rockwell" pitchFamily="18" charset="0"/>
              </a:rPr>
              <a:t>Spelling</a:t>
            </a:r>
          </a:p>
          <a:p>
            <a:pPr marL="571500" indent="-571500">
              <a:lnSpc>
                <a:spcPct val="150000"/>
              </a:lnSpc>
              <a:buFont typeface="Arial" pitchFamily="34" charset="0"/>
              <a:buChar char="•"/>
              <a:defRPr/>
            </a:pPr>
            <a:r>
              <a:rPr lang="en-US" sz="2400" dirty="0">
                <a:solidFill>
                  <a:schemeClr val="bg1"/>
                </a:solidFill>
                <a:latin typeface="Rockwell" pitchFamily="18" charset="0"/>
              </a:rPr>
              <a:t>Writer’s Workshop</a:t>
            </a:r>
          </a:p>
          <a:p>
            <a:pPr marL="571500" indent="-571500">
              <a:lnSpc>
                <a:spcPct val="150000"/>
              </a:lnSpc>
              <a:buFont typeface="Arial" pitchFamily="34" charset="0"/>
              <a:buChar char="•"/>
              <a:defRPr/>
            </a:pPr>
            <a:r>
              <a:rPr lang="en-US" sz="2400" dirty="0">
                <a:solidFill>
                  <a:schemeClr val="bg1"/>
                </a:solidFill>
                <a:latin typeface="Rockwell" pitchFamily="18" charset="0"/>
              </a:rPr>
              <a:t>Handwriting</a:t>
            </a:r>
          </a:p>
          <a:p>
            <a:pPr marL="571500" indent="-571500">
              <a:lnSpc>
                <a:spcPct val="150000"/>
              </a:lnSpc>
              <a:buFont typeface="Arial" pitchFamily="34" charset="0"/>
              <a:buChar char="•"/>
              <a:defRPr/>
            </a:pPr>
            <a:r>
              <a:rPr lang="en-US" sz="2400" dirty="0">
                <a:solidFill>
                  <a:schemeClr val="bg1"/>
                </a:solidFill>
                <a:latin typeface="Rockwell" pitchFamily="18" charset="0"/>
              </a:rPr>
              <a:t>Reading Incentive</a:t>
            </a:r>
          </a:p>
          <a:p>
            <a:pPr marL="571500" indent="-571500">
              <a:lnSpc>
                <a:spcPct val="150000"/>
              </a:lnSpc>
              <a:buFont typeface="Arial" pitchFamily="34" charset="0"/>
              <a:buChar char="•"/>
              <a:defRPr/>
            </a:pPr>
            <a:r>
              <a:rPr lang="en-US" sz="2400" dirty="0">
                <a:solidFill>
                  <a:schemeClr val="bg1"/>
                </a:solidFill>
                <a:latin typeface="Rockwell" pitchFamily="18" charset="0"/>
              </a:rPr>
              <a:t>Fluency Practice</a:t>
            </a:r>
          </a:p>
        </p:txBody>
      </p:sp>
      <p:sp>
        <p:nvSpPr>
          <p:cNvPr id="9" name="Rectangle 8"/>
          <p:cNvSpPr/>
          <p:nvPr/>
        </p:nvSpPr>
        <p:spPr>
          <a:xfrm>
            <a:off x="2105800" y="1410408"/>
            <a:ext cx="5020606" cy="646331"/>
          </a:xfrm>
          <a:prstGeom prst="rect">
            <a:avLst/>
          </a:prstGeom>
        </p:spPr>
        <p:txBody>
          <a:bodyPr wrap="square">
            <a:spAutoFit/>
          </a:bodyPr>
          <a:lstStyle/>
          <a:p>
            <a:pPr>
              <a:spcBef>
                <a:spcPct val="50000"/>
              </a:spcBef>
            </a:pPr>
            <a:r>
              <a:rPr lang="en-US" sz="3600" b="1" dirty="0">
                <a:ln>
                  <a:solidFill>
                    <a:schemeClr val="tx1"/>
                  </a:solidFill>
                </a:ln>
                <a:solidFill>
                  <a:srgbClr val="FFC000"/>
                </a:solidFill>
                <a:latin typeface="Cheri" pitchFamily="2" charset="0"/>
              </a:rPr>
              <a:t>Communication Arts</a:t>
            </a:r>
          </a:p>
        </p:txBody>
      </p:sp>
    </p:spTree>
    <p:extLst>
      <p:ext uri="{BB962C8B-B14F-4D97-AF65-F5344CB8AC3E}">
        <p14:creationId xmlns:p14="http://schemas.microsoft.com/office/powerpoint/2010/main" val="1204406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359"/>
          <a:stretch/>
        </p:blipFill>
        <p:spPr>
          <a:xfrm>
            <a:off x="1596915" y="228600"/>
            <a:ext cx="1062117" cy="1752600"/>
          </a:xfrm>
          <a:prstGeom prst="rect">
            <a:avLst/>
          </a:prstGeom>
        </p:spPr>
      </p:pic>
      <p:sp>
        <p:nvSpPr>
          <p:cNvPr id="3" name="TextBox 2"/>
          <p:cNvSpPr txBox="1"/>
          <p:nvPr/>
        </p:nvSpPr>
        <p:spPr>
          <a:xfrm>
            <a:off x="914400" y="1524000"/>
            <a:ext cx="7239000" cy="4801314"/>
          </a:xfrm>
          <a:prstGeom prst="rect">
            <a:avLst/>
          </a:prstGeom>
          <a:noFill/>
        </p:spPr>
        <p:txBody>
          <a:bodyPr wrap="square" rtlCol="0">
            <a:spAutoFit/>
          </a:bodyPr>
          <a:lstStyle/>
          <a:p>
            <a:pPr algn="ctr"/>
            <a:r>
              <a:rPr lang="en-US" sz="3600" dirty="0" err="1" smtClean="0">
                <a:solidFill>
                  <a:schemeClr val="bg1"/>
                </a:solidFill>
                <a:effectLst>
                  <a:glow rad="228600">
                    <a:srgbClr val="92D050">
                      <a:alpha val="40000"/>
                    </a:srgbClr>
                  </a:glow>
                </a:effectLst>
                <a:latin typeface="Rockwell" pitchFamily="18" charset="0"/>
              </a:rPr>
              <a:t>enVision</a:t>
            </a:r>
            <a:r>
              <a:rPr lang="en-US" sz="3600" dirty="0" smtClean="0">
                <a:solidFill>
                  <a:schemeClr val="bg1"/>
                </a:solidFill>
                <a:effectLst>
                  <a:glow rad="228600">
                    <a:srgbClr val="92D050">
                      <a:alpha val="40000"/>
                    </a:srgbClr>
                  </a:glow>
                </a:effectLst>
                <a:latin typeface="Rockwell" pitchFamily="18" charset="0"/>
              </a:rPr>
              <a:t> Math</a:t>
            </a:r>
          </a:p>
          <a:p>
            <a:pPr marL="342900" indent="-342900">
              <a:buFont typeface="Arial" pitchFamily="34" charset="0"/>
              <a:buChar char="•"/>
            </a:pPr>
            <a:r>
              <a:rPr lang="en-US" dirty="0" smtClean="0">
                <a:solidFill>
                  <a:schemeClr val="bg1"/>
                </a:solidFill>
                <a:latin typeface="Rockwell" pitchFamily="18" charset="0"/>
              </a:rPr>
              <a:t>Problem Based Interactive Learning</a:t>
            </a:r>
          </a:p>
          <a:p>
            <a:pPr marL="342900" indent="-342900">
              <a:buFont typeface="Arial" pitchFamily="34" charset="0"/>
              <a:buChar char="•"/>
            </a:pPr>
            <a:r>
              <a:rPr lang="en-US" dirty="0">
                <a:solidFill>
                  <a:schemeClr val="bg1"/>
                </a:solidFill>
                <a:latin typeface="Rockwell" pitchFamily="18" charset="0"/>
              </a:rPr>
              <a:t>Conceptual Development for essential </a:t>
            </a:r>
            <a:r>
              <a:rPr lang="en-US" dirty="0" smtClean="0">
                <a:solidFill>
                  <a:schemeClr val="bg1"/>
                </a:solidFill>
                <a:latin typeface="Rockwell" pitchFamily="18" charset="0"/>
              </a:rPr>
              <a:t>understanding</a:t>
            </a:r>
          </a:p>
          <a:p>
            <a:pPr marL="342900" indent="-342900">
              <a:buFont typeface="Arial" pitchFamily="34" charset="0"/>
              <a:buChar char="•"/>
            </a:pPr>
            <a:r>
              <a:rPr lang="en-US" dirty="0" smtClean="0">
                <a:solidFill>
                  <a:schemeClr val="bg1"/>
                </a:solidFill>
                <a:latin typeface="Rockwell" pitchFamily="18" charset="0"/>
              </a:rPr>
              <a:t>Students build from Concrete to Pictorial to Abstract</a:t>
            </a:r>
          </a:p>
          <a:p>
            <a:pPr marL="342900" indent="-342900">
              <a:buFont typeface="Arial" pitchFamily="34" charset="0"/>
              <a:buChar char="•"/>
            </a:pPr>
            <a:r>
              <a:rPr lang="en-US" dirty="0" smtClean="0">
                <a:solidFill>
                  <a:schemeClr val="bg1"/>
                </a:solidFill>
                <a:latin typeface="Rockwell" pitchFamily="18" charset="0"/>
              </a:rPr>
              <a:t>Uses 8 mathematical practices</a:t>
            </a:r>
          </a:p>
          <a:p>
            <a:r>
              <a:rPr lang="en-US" dirty="0">
                <a:solidFill>
                  <a:schemeClr val="bg1"/>
                </a:solidFill>
                <a:latin typeface="Rockwell" pitchFamily="18" charset="0"/>
              </a:rPr>
              <a:t>	</a:t>
            </a:r>
            <a:r>
              <a:rPr lang="en-US" dirty="0" smtClean="0">
                <a:solidFill>
                  <a:schemeClr val="bg1"/>
                </a:solidFill>
                <a:latin typeface="Rockwell" pitchFamily="18" charset="0"/>
              </a:rPr>
              <a:t>1. Make sense of problems &amp; persevere in solving them</a:t>
            </a:r>
          </a:p>
          <a:p>
            <a:r>
              <a:rPr lang="en-US" dirty="0" smtClean="0">
                <a:solidFill>
                  <a:schemeClr val="bg1"/>
                </a:solidFill>
                <a:latin typeface="Rockwell" pitchFamily="18" charset="0"/>
              </a:rPr>
              <a:t>	2. Reason abstractly &amp; quantitatively</a:t>
            </a:r>
          </a:p>
          <a:p>
            <a:r>
              <a:rPr lang="en-US" dirty="0">
                <a:solidFill>
                  <a:schemeClr val="bg1"/>
                </a:solidFill>
                <a:latin typeface="Rockwell" pitchFamily="18" charset="0"/>
              </a:rPr>
              <a:t>	</a:t>
            </a:r>
            <a:r>
              <a:rPr lang="en-US" dirty="0" smtClean="0">
                <a:solidFill>
                  <a:schemeClr val="bg1"/>
                </a:solidFill>
                <a:latin typeface="Rockwell" pitchFamily="18" charset="0"/>
              </a:rPr>
              <a:t>3. Construct viable arguments &amp; critique the reasoning of </a:t>
            </a:r>
          </a:p>
          <a:p>
            <a:r>
              <a:rPr lang="en-US" dirty="0">
                <a:solidFill>
                  <a:schemeClr val="bg1"/>
                </a:solidFill>
                <a:latin typeface="Rockwell" pitchFamily="18" charset="0"/>
              </a:rPr>
              <a:t>	</a:t>
            </a:r>
            <a:r>
              <a:rPr lang="en-US" dirty="0" smtClean="0">
                <a:solidFill>
                  <a:schemeClr val="bg1"/>
                </a:solidFill>
                <a:latin typeface="Rockwell" pitchFamily="18" charset="0"/>
              </a:rPr>
              <a:t>    others</a:t>
            </a:r>
          </a:p>
          <a:p>
            <a:r>
              <a:rPr lang="en-US" dirty="0">
                <a:solidFill>
                  <a:schemeClr val="bg1"/>
                </a:solidFill>
                <a:latin typeface="Rockwell" pitchFamily="18" charset="0"/>
              </a:rPr>
              <a:t>	</a:t>
            </a:r>
            <a:r>
              <a:rPr lang="en-US" dirty="0" smtClean="0">
                <a:solidFill>
                  <a:schemeClr val="bg1"/>
                </a:solidFill>
                <a:latin typeface="Rockwell" pitchFamily="18" charset="0"/>
              </a:rPr>
              <a:t>4.  Model with Mathematics</a:t>
            </a:r>
          </a:p>
          <a:p>
            <a:r>
              <a:rPr lang="en-US" dirty="0">
                <a:solidFill>
                  <a:schemeClr val="bg1"/>
                </a:solidFill>
                <a:latin typeface="Rockwell" pitchFamily="18" charset="0"/>
              </a:rPr>
              <a:t>	</a:t>
            </a:r>
            <a:r>
              <a:rPr lang="en-US" dirty="0" smtClean="0">
                <a:solidFill>
                  <a:schemeClr val="bg1"/>
                </a:solidFill>
                <a:latin typeface="Rockwell" pitchFamily="18" charset="0"/>
              </a:rPr>
              <a:t>5.  Use appropriate tools strategically</a:t>
            </a:r>
          </a:p>
          <a:p>
            <a:r>
              <a:rPr lang="en-US" dirty="0" smtClean="0">
                <a:solidFill>
                  <a:schemeClr val="bg1"/>
                </a:solidFill>
                <a:latin typeface="Rockwell" pitchFamily="18" charset="0"/>
              </a:rPr>
              <a:t>	6.  Attend to precision</a:t>
            </a:r>
          </a:p>
          <a:p>
            <a:r>
              <a:rPr lang="en-US" dirty="0">
                <a:solidFill>
                  <a:schemeClr val="bg1"/>
                </a:solidFill>
                <a:latin typeface="Rockwell" pitchFamily="18" charset="0"/>
              </a:rPr>
              <a:t>	</a:t>
            </a:r>
            <a:r>
              <a:rPr lang="en-US" dirty="0" smtClean="0">
                <a:solidFill>
                  <a:schemeClr val="bg1"/>
                </a:solidFill>
                <a:latin typeface="Rockwell" pitchFamily="18" charset="0"/>
              </a:rPr>
              <a:t>7.  Look for &amp; make use of structure</a:t>
            </a:r>
          </a:p>
          <a:p>
            <a:r>
              <a:rPr lang="en-US" dirty="0">
                <a:solidFill>
                  <a:schemeClr val="bg1"/>
                </a:solidFill>
                <a:latin typeface="Rockwell" pitchFamily="18" charset="0"/>
              </a:rPr>
              <a:t>	</a:t>
            </a:r>
            <a:r>
              <a:rPr lang="en-US" dirty="0" smtClean="0">
                <a:solidFill>
                  <a:schemeClr val="bg1"/>
                </a:solidFill>
                <a:latin typeface="Rockwell" pitchFamily="18" charset="0"/>
              </a:rPr>
              <a:t>8.  Look for &amp; express regularity in repeated reasoning</a:t>
            </a:r>
          </a:p>
          <a:p>
            <a:endParaRPr lang="en-US" dirty="0" smtClean="0">
              <a:solidFill>
                <a:schemeClr val="bg1"/>
              </a:solidFill>
              <a:latin typeface="Rockwell" pitchFamily="18" charset="0"/>
            </a:endParaRPr>
          </a:p>
          <a:p>
            <a:pPr marL="342900" indent="-342900">
              <a:buFont typeface="Arial" pitchFamily="34" charset="0"/>
              <a:buChar char="•"/>
            </a:pPr>
            <a:endParaRPr lang="en-US" dirty="0">
              <a:solidFill>
                <a:schemeClr val="bg1"/>
              </a:solidFill>
              <a:latin typeface="Rockwell"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013012" y="914400"/>
            <a:ext cx="6781800" cy="707886"/>
          </a:xfrm>
          <a:prstGeom prst="rect">
            <a:avLst/>
          </a:prstGeom>
          <a:noFill/>
        </p:spPr>
        <p:txBody>
          <a:bodyPr wrap="square" rtlCol="0">
            <a:spAutoFit/>
          </a:bodyPr>
          <a:lstStyle/>
          <a:p>
            <a:pPr algn="ctr"/>
            <a:r>
              <a:rPr lang="en-US" sz="4000" dirty="0" smtClean="0">
                <a:solidFill>
                  <a:schemeClr val="bg1"/>
                </a:solidFill>
                <a:effectLst>
                  <a:glow rad="228600">
                    <a:schemeClr val="accent4">
                      <a:satMod val="175000"/>
                      <a:alpha val="40000"/>
                    </a:schemeClr>
                  </a:glow>
                </a:effectLst>
                <a:latin typeface="Rockwell" pitchFamily="18" charset="0"/>
              </a:rPr>
              <a:t>Daily Lesson Outline</a:t>
            </a:r>
            <a:r>
              <a:rPr lang="en-US" sz="4000" dirty="0" smtClean="0">
                <a:solidFill>
                  <a:schemeClr val="bg1"/>
                </a:solidFill>
                <a:latin typeface="Rockwell" pitchFamily="18" charset="0"/>
              </a:rPr>
              <a:t>:</a:t>
            </a:r>
            <a:endParaRPr lang="en-US" sz="4000" dirty="0">
              <a:solidFill>
                <a:schemeClr val="bg1"/>
              </a:solidFill>
              <a:latin typeface="Rockwell" pitchFamily="18" charset="0"/>
            </a:endParaRPr>
          </a:p>
        </p:txBody>
      </p:sp>
      <p:sp>
        <p:nvSpPr>
          <p:cNvPr id="4" name="TextBox 3"/>
          <p:cNvSpPr txBox="1"/>
          <p:nvPr/>
        </p:nvSpPr>
        <p:spPr>
          <a:xfrm>
            <a:off x="811306" y="1770529"/>
            <a:ext cx="3787588" cy="3724096"/>
          </a:xfrm>
          <a:prstGeom prst="rect">
            <a:avLst/>
          </a:prstGeom>
          <a:noFill/>
        </p:spPr>
        <p:txBody>
          <a:bodyPr wrap="square" rtlCol="0">
            <a:spAutoFit/>
          </a:bodyPr>
          <a:lstStyle/>
          <a:p>
            <a:r>
              <a:rPr lang="en-US" b="1" dirty="0" smtClean="0">
                <a:solidFill>
                  <a:schemeClr val="bg1"/>
                </a:solidFill>
                <a:effectLst>
                  <a:glow rad="228600">
                    <a:schemeClr val="accent4">
                      <a:satMod val="175000"/>
                      <a:alpha val="40000"/>
                    </a:schemeClr>
                  </a:glow>
                </a:effectLst>
                <a:latin typeface="Rockwell" pitchFamily="18" charset="0"/>
              </a:rPr>
              <a:t>      Part One:</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Daily Review</a:t>
            </a:r>
          </a:p>
          <a:p>
            <a:pPr marL="342900" indent="-342900">
              <a:buFont typeface="Arial" pitchFamily="34" charset="0"/>
              <a:buChar char="•"/>
            </a:pPr>
            <a:r>
              <a:rPr lang="en-US" sz="1600" dirty="0" smtClean="0">
                <a:solidFill>
                  <a:schemeClr val="bg1"/>
                </a:solidFill>
                <a:latin typeface="Rockwell" pitchFamily="18" charset="0"/>
              </a:rPr>
              <a:t>Review key concepts from the previous day’s lessons in a </a:t>
            </a:r>
          </a:p>
          <a:p>
            <a:r>
              <a:rPr lang="en-US" sz="1600" dirty="0">
                <a:solidFill>
                  <a:schemeClr val="bg1"/>
                </a:solidFill>
                <a:latin typeface="Rockwell" pitchFamily="18" charset="0"/>
              </a:rPr>
              <a:t> </a:t>
            </a:r>
            <a:r>
              <a:rPr lang="en-US" sz="1600" dirty="0" smtClean="0">
                <a:solidFill>
                  <a:schemeClr val="bg1"/>
                </a:solidFill>
                <a:latin typeface="Rockwell" pitchFamily="18" charset="0"/>
              </a:rPr>
              <a:t>      variety of ways </a:t>
            </a:r>
          </a:p>
          <a:p>
            <a:pPr marL="342900" indent="-342900">
              <a:buFont typeface="Arial" pitchFamily="34" charset="0"/>
              <a:buChar char="•"/>
            </a:pPr>
            <a:endParaRPr lang="en-US" dirty="0">
              <a:solidFill>
                <a:schemeClr val="bg1"/>
              </a:solidFill>
              <a:latin typeface="Rockwell" pitchFamily="18" charset="0"/>
            </a:endParaRPr>
          </a:p>
          <a:p>
            <a:r>
              <a:rPr lang="en-US" sz="2000" b="1" dirty="0" smtClean="0">
                <a:solidFill>
                  <a:schemeClr val="bg1"/>
                </a:solidFill>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Part Two: Problem Based</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Interactive Learning</a:t>
            </a:r>
          </a:p>
          <a:p>
            <a:pPr marL="285750" indent="-285750">
              <a:buFont typeface="Arial" pitchFamily="34" charset="0"/>
              <a:buChar char="•"/>
            </a:pPr>
            <a:r>
              <a:rPr lang="en-US" sz="1600" dirty="0" smtClean="0">
                <a:solidFill>
                  <a:schemeClr val="bg1"/>
                </a:solidFill>
                <a:latin typeface="Rockwell" pitchFamily="18" charset="0"/>
              </a:rPr>
              <a:t>Mathematical Conversations with peers, based on a question provided by teacher</a:t>
            </a:r>
          </a:p>
          <a:p>
            <a:pPr marL="342900" indent="-342900">
              <a:buFont typeface="+mj-lt"/>
              <a:buAutoNum type="arabicPeriod"/>
            </a:pPr>
            <a:r>
              <a:rPr lang="en-US" sz="1600" dirty="0" smtClean="0">
                <a:solidFill>
                  <a:schemeClr val="bg1"/>
                </a:solidFill>
                <a:latin typeface="Rockwell" pitchFamily="18" charset="0"/>
              </a:rPr>
              <a:t>Creating Questions</a:t>
            </a:r>
          </a:p>
          <a:p>
            <a:pPr marL="342900" indent="-342900">
              <a:buFont typeface="+mj-lt"/>
              <a:buAutoNum type="arabicPeriod"/>
            </a:pPr>
            <a:r>
              <a:rPr lang="en-US" sz="1600" dirty="0" smtClean="0">
                <a:solidFill>
                  <a:schemeClr val="bg1"/>
                </a:solidFill>
                <a:latin typeface="Rockwell" pitchFamily="18" charset="0"/>
              </a:rPr>
              <a:t>Using </a:t>
            </a:r>
            <a:r>
              <a:rPr lang="en-US" sz="1600" dirty="0" err="1" smtClean="0">
                <a:solidFill>
                  <a:schemeClr val="bg1"/>
                </a:solidFill>
                <a:latin typeface="Rockwell" pitchFamily="18" charset="0"/>
              </a:rPr>
              <a:t>Manipulatives</a:t>
            </a:r>
            <a:endParaRPr lang="en-US" sz="1600" dirty="0" smtClean="0">
              <a:solidFill>
                <a:schemeClr val="bg1"/>
              </a:solidFill>
              <a:latin typeface="Rockwell" pitchFamily="18" charset="0"/>
            </a:endParaRPr>
          </a:p>
          <a:p>
            <a:pPr marL="342900" indent="-342900">
              <a:buFont typeface="+mj-lt"/>
              <a:buAutoNum type="arabicPeriod"/>
            </a:pPr>
            <a:r>
              <a:rPr lang="en-US" sz="1600" dirty="0" smtClean="0">
                <a:solidFill>
                  <a:schemeClr val="bg1"/>
                </a:solidFill>
                <a:latin typeface="Rockwell" pitchFamily="18" charset="0"/>
              </a:rPr>
              <a:t>Using Mathematical Practices</a:t>
            </a:r>
            <a:endParaRPr lang="en-US" sz="1600" dirty="0">
              <a:solidFill>
                <a:schemeClr val="bg1"/>
              </a:solidFill>
              <a:latin typeface="Rockwell" pitchFamily="18" charset="0"/>
            </a:endParaRPr>
          </a:p>
        </p:txBody>
      </p:sp>
      <p:sp>
        <p:nvSpPr>
          <p:cNvPr id="5" name="TextBox 4"/>
          <p:cNvSpPr txBox="1"/>
          <p:nvPr/>
        </p:nvSpPr>
        <p:spPr>
          <a:xfrm>
            <a:off x="4403912" y="1739152"/>
            <a:ext cx="4043082" cy="4308872"/>
          </a:xfrm>
          <a:prstGeom prst="rect">
            <a:avLst/>
          </a:prstGeom>
          <a:noFill/>
        </p:spPr>
        <p:txBody>
          <a:bodyPr wrap="square" rtlCol="0">
            <a:spAutoFit/>
          </a:bodyPr>
          <a:lstStyle/>
          <a:p>
            <a:r>
              <a:rPr lang="en-US" sz="2000" b="1" dirty="0" smtClean="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Part Three: Visual Learning,</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Guided Practice,</a:t>
            </a:r>
          </a:p>
          <a:p>
            <a:r>
              <a:rPr lang="en-US" b="1" dirty="0" smtClean="0">
                <a:solidFill>
                  <a:schemeClr val="bg1"/>
                </a:solidFill>
                <a:effectLst>
                  <a:glow rad="228600">
                    <a:schemeClr val="accent4">
                      <a:satMod val="175000"/>
                      <a:alpha val="40000"/>
                    </a:schemeClr>
                  </a:glow>
                </a:effectLst>
                <a:latin typeface="Rockwell" pitchFamily="18" charset="0"/>
              </a:rPr>
              <a:t>      Independent Practice &amp;</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Problem Solving</a:t>
            </a:r>
          </a:p>
          <a:p>
            <a:pPr marL="342900" indent="-342900">
              <a:buFont typeface="Arial" pitchFamily="34" charset="0"/>
              <a:buChar char="•"/>
            </a:pPr>
            <a:r>
              <a:rPr lang="en-US" sz="1600" dirty="0" smtClean="0">
                <a:solidFill>
                  <a:schemeClr val="bg1"/>
                </a:solidFill>
                <a:latin typeface="Rockwell" pitchFamily="18" charset="0"/>
              </a:rPr>
              <a:t>Watch Visual Learning Animation</a:t>
            </a:r>
          </a:p>
          <a:p>
            <a:pPr marL="342900" indent="-342900">
              <a:buFont typeface="Arial" pitchFamily="34" charset="0"/>
              <a:buChar char="•"/>
            </a:pPr>
            <a:r>
              <a:rPr lang="en-US" sz="1600" dirty="0" smtClean="0">
                <a:solidFill>
                  <a:schemeClr val="bg1"/>
                </a:solidFill>
                <a:latin typeface="Rockwell" pitchFamily="18" charset="0"/>
              </a:rPr>
              <a:t>Guided Practice Problems</a:t>
            </a:r>
          </a:p>
          <a:p>
            <a:pPr marL="342900" indent="-342900">
              <a:buFont typeface="Arial" pitchFamily="34" charset="0"/>
              <a:buChar char="•"/>
            </a:pPr>
            <a:r>
              <a:rPr lang="en-US" sz="1600" dirty="0" smtClean="0">
                <a:solidFill>
                  <a:schemeClr val="bg1"/>
                </a:solidFill>
                <a:latin typeface="Rockwell" pitchFamily="18" charset="0"/>
              </a:rPr>
              <a:t>Independently solve practice problems expanding on daily topic</a:t>
            </a:r>
          </a:p>
          <a:p>
            <a:pPr marL="342900" indent="-342900">
              <a:buFont typeface="Arial" pitchFamily="34" charset="0"/>
              <a:buChar char="•"/>
            </a:pPr>
            <a:endParaRPr lang="en-US" dirty="0">
              <a:solidFill>
                <a:schemeClr val="bg1"/>
              </a:solidFill>
              <a:latin typeface="Rockwell" pitchFamily="18" charset="0"/>
            </a:endParaRPr>
          </a:p>
          <a:p>
            <a:r>
              <a:rPr lang="en-US" sz="2000" b="1" dirty="0" smtClean="0">
                <a:solidFill>
                  <a:schemeClr val="bg1"/>
                </a:solidFill>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Part Four: Close &amp; Assess</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Differentiated Instruction</a:t>
            </a:r>
          </a:p>
          <a:p>
            <a:pPr marL="285750" indent="-285750">
              <a:buFont typeface="Arial" pitchFamily="34" charset="0"/>
              <a:buChar char="•"/>
            </a:pPr>
            <a:r>
              <a:rPr lang="en-US" sz="1600" dirty="0" smtClean="0">
                <a:solidFill>
                  <a:schemeClr val="bg1"/>
                </a:solidFill>
                <a:latin typeface="Rockwell" pitchFamily="18" charset="0"/>
              </a:rPr>
              <a:t>Students are assessed by teacher</a:t>
            </a:r>
          </a:p>
          <a:p>
            <a:pPr marL="285750" indent="-285750">
              <a:buFont typeface="Arial" pitchFamily="34" charset="0"/>
              <a:buChar char="•"/>
            </a:pPr>
            <a:r>
              <a:rPr lang="en-US" sz="1600" dirty="0" smtClean="0">
                <a:solidFill>
                  <a:schemeClr val="bg1"/>
                </a:solidFill>
                <a:latin typeface="Rockwell" pitchFamily="18" charset="0"/>
              </a:rPr>
              <a:t>Students participate in learning centers</a:t>
            </a:r>
          </a:p>
          <a:p>
            <a:pPr marL="285750" indent="-285750">
              <a:buFont typeface="Arial" pitchFamily="34" charset="0"/>
              <a:buChar char="•"/>
            </a:pPr>
            <a:r>
              <a:rPr lang="en-US" sz="1600" dirty="0" smtClean="0">
                <a:solidFill>
                  <a:schemeClr val="bg1"/>
                </a:solidFill>
                <a:latin typeface="Rockwell" pitchFamily="18" charset="0"/>
              </a:rPr>
              <a:t>Small group instruction with teacher</a:t>
            </a:r>
          </a:p>
          <a:p>
            <a:r>
              <a:rPr lang="en-US" sz="1600" dirty="0" smtClean="0">
                <a:solidFill>
                  <a:schemeClr val="bg1"/>
                </a:solidFill>
                <a:latin typeface="Rockwell" pitchFamily="18" charset="0"/>
              </a:rPr>
              <a:t>      for reteaching</a:t>
            </a:r>
          </a:p>
        </p:txBody>
      </p:sp>
      <p:pic>
        <p:nvPicPr>
          <p:cNvPr id="1026" name="Picture 2" descr="C:\Users\lciminieri\AppData\Local\Microsoft\Windows\Temporary Internet Files\Content.IE5\8EPKOXM5\MC9000555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67277">
            <a:off x="431060" y="512629"/>
            <a:ext cx="1163903" cy="105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07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362200" y="1524000"/>
            <a:ext cx="5257800" cy="4524315"/>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latin typeface="Rockwell" pitchFamily="18" charset="0"/>
              </a:rPr>
              <a:t>Journal Writing</a:t>
            </a:r>
          </a:p>
          <a:p>
            <a:pPr marL="342900" indent="-342900">
              <a:buFont typeface="Arial" pitchFamily="34" charset="0"/>
              <a:buChar char="•"/>
            </a:pPr>
            <a:r>
              <a:rPr lang="en-US" sz="2400" dirty="0" smtClean="0">
                <a:solidFill>
                  <a:schemeClr val="bg1"/>
                </a:solidFill>
                <a:latin typeface="Rockwell" pitchFamily="18" charset="0"/>
              </a:rPr>
              <a:t>Story Writing</a:t>
            </a:r>
          </a:p>
          <a:p>
            <a:pPr marL="342900" indent="-342900">
              <a:buFont typeface="Arial" pitchFamily="34" charset="0"/>
              <a:buChar char="•"/>
            </a:pPr>
            <a:endParaRPr lang="en-US" sz="2400" dirty="0">
              <a:solidFill>
                <a:schemeClr val="bg1"/>
              </a:solidFill>
              <a:latin typeface="Rockwell" pitchFamily="18" charset="0"/>
            </a:endParaRPr>
          </a:p>
          <a:p>
            <a:r>
              <a:rPr lang="en-US" sz="2400" dirty="0" smtClean="0">
                <a:solidFill>
                  <a:schemeClr val="bg1"/>
                </a:solidFill>
                <a:latin typeface="Rockwell" pitchFamily="18" charset="0"/>
              </a:rPr>
              <a:t>    </a:t>
            </a:r>
            <a:r>
              <a:rPr lang="en-US" sz="2400" b="1" u="sng" dirty="0" smtClean="0">
                <a:solidFill>
                  <a:schemeClr val="bg1"/>
                </a:solidFill>
                <a:latin typeface="Rockwell" pitchFamily="18" charset="0"/>
              </a:rPr>
              <a:t>Writer’s Workshop</a:t>
            </a:r>
          </a:p>
          <a:p>
            <a:pPr marL="342900" indent="-342900">
              <a:buFont typeface="Arial" pitchFamily="34" charset="0"/>
              <a:buChar char="•"/>
            </a:pPr>
            <a:r>
              <a:rPr lang="en-US" sz="2400" dirty="0" smtClean="0">
                <a:solidFill>
                  <a:schemeClr val="bg1"/>
                </a:solidFill>
                <a:latin typeface="Rockwell" pitchFamily="18" charset="0"/>
              </a:rPr>
              <a:t>Mentor Text</a:t>
            </a:r>
          </a:p>
          <a:p>
            <a:pPr marL="342900" indent="-342900">
              <a:buFont typeface="Arial" pitchFamily="34" charset="0"/>
              <a:buChar char="•"/>
            </a:pPr>
            <a:r>
              <a:rPr lang="en-US" sz="2400" dirty="0" smtClean="0">
                <a:solidFill>
                  <a:schemeClr val="bg1"/>
                </a:solidFill>
                <a:latin typeface="Rockwell" pitchFamily="18" charset="0"/>
              </a:rPr>
              <a:t>Mini Lesson</a:t>
            </a:r>
          </a:p>
          <a:p>
            <a:pPr marL="342900" indent="-342900">
              <a:buFont typeface="Arial" pitchFamily="34" charset="0"/>
              <a:buChar char="•"/>
            </a:pPr>
            <a:endParaRPr lang="en-US" sz="2400" dirty="0" smtClean="0">
              <a:solidFill>
                <a:schemeClr val="bg1"/>
              </a:solidFill>
              <a:latin typeface="Rockwell" pitchFamily="18" charset="0"/>
            </a:endParaRPr>
          </a:p>
          <a:p>
            <a:pPr marL="342900" indent="-342900">
              <a:buFont typeface="Arial" pitchFamily="34" charset="0"/>
              <a:buChar char="•"/>
            </a:pPr>
            <a:r>
              <a:rPr lang="en-US" sz="2400" dirty="0" smtClean="0">
                <a:solidFill>
                  <a:schemeClr val="bg1"/>
                </a:solidFill>
                <a:latin typeface="Rockwell" pitchFamily="18" charset="0"/>
              </a:rPr>
              <a:t>Journals</a:t>
            </a:r>
          </a:p>
          <a:p>
            <a:pPr marL="342900" indent="-342900">
              <a:buFont typeface="Arial" pitchFamily="34" charset="0"/>
              <a:buChar char="•"/>
            </a:pPr>
            <a:r>
              <a:rPr lang="en-US" sz="2400" dirty="0" smtClean="0">
                <a:solidFill>
                  <a:schemeClr val="bg1"/>
                </a:solidFill>
                <a:latin typeface="Rockwell" pitchFamily="18" charset="0"/>
              </a:rPr>
              <a:t>Personal Narratives</a:t>
            </a:r>
          </a:p>
          <a:p>
            <a:pPr marL="342900" indent="-342900">
              <a:buFont typeface="Arial" pitchFamily="34" charset="0"/>
              <a:buChar char="•"/>
            </a:pPr>
            <a:r>
              <a:rPr lang="en-US" sz="2400" dirty="0" smtClean="0">
                <a:solidFill>
                  <a:schemeClr val="bg1"/>
                </a:solidFill>
                <a:latin typeface="Rockwell" pitchFamily="18" charset="0"/>
              </a:rPr>
              <a:t>How To</a:t>
            </a:r>
          </a:p>
          <a:p>
            <a:pPr marL="342900" indent="-342900">
              <a:buFont typeface="Arial" pitchFamily="34" charset="0"/>
              <a:buChar char="•"/>
            </a:pPr>
            <a:r>
              <a:rPr lang="en-US" sz="2400" dirty="0" smtClean="0">
                <a:solidFill>
                  <a:schemeClr val="bg1"/>
                </a:solidFill>
                <a:latin typeface="Rockwell" pitchFamily="18" charset="0"/>
              </a:rPr>
              <a:t>Writing for a Reason</a:t>
            </a:r>
          </a:p>
          <a:p>
            <a:pPr marL="342900" indent="-342900">
              <a:buFont typeface="Arial" pitchFamily="34" charset="0"/>
              <a:buChar char="•"/>
            </a:pPr>
            <a:r>
              <a:rPr lang="en-US" sz="2400" dirty="0" smtClean="0">
                <a:solidFill>
                  <a:schemeClr val="bg1"/>
                </a:solidFill>
                <a:latin typeface="Rockwell" pitchFamily="18" charset="0"/>
              </a:rPr>
              <a:t>Poetry</a:t>
            </a:r>
            <a:endParaRPr lang="en-US" sz="2400" dirty="0">
              <a:solidFill>
                <a:schemeClr val="bg1"/>
              </a:solidFill>
              <a:latin typeface="Rockwell" pitchFamily="18" charset="0"/>
            </a:endParaRPr>
          </a:p>
        </p:txBody>
      </p:sp>
      <p:pic>
        <p:nvPicPr>
          <p:cNvPr id="3075" name="Picture 3" descr="C:\Users\lciminieri\AppData\Local\Microsoft\Windows\Temporary Internet Files\Content.IE5\AU44FF5A\MC9003841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6712">
            <a:off x="6900501" y="938667"/>
            <a:ext cx="1512494" cy="5536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1600200"/>
            <a:ext cx="4953000" cy="4422749"/>
          </a:xfrm>
          <a:prstGeom prst="rect">
            <a:avLst/>
          </a:prstGeom>
          <a:noFill/>
        </p:spPr>
        <p:txBody>
          <a:bodyPr wrap="square" rtlCol="0">
            <a:spAutoFit/>
          </a:bodyPr>
          <a:lstStyle/>
          <a:p>
            <a:pPr marL="342900" indent="-342900">
              <a:lnSpc>
                <a:spcPct val="90000"/>
              </a:lnSpc>
              <a:spcBef>
                <a:spcPts val="600"/>
              </a:spcBef>
              <a:spcAft>
                <a:spcPts val="600"/>
              </a:spcAft>
              <a:buFont typeface="Arial" pitchFamily="34" charset="0"/>
              <a:buChar char="•"/>
              <a:defRPr/>
            </a:pPr>
            <a:r>
              <a:rPr lang="en-US" sz="2400" dirty="0">
                <a:solidFill>
                  <a:schemeClr val="bg1"/>
                </a:solidFill>
                <a:latin typeface="Rockwell" pitchFamily="18" charset="0"/>
              </a:rPr>
              <a:t>Living, Nonliving</a:t>
            </a:r>
          </a:p>
          <a:p>
            <a:pPr marL="342900" indent="-342900">
              <a:lnSpc>
                <a:spcPct val="90000"/>
              </a:lnSpc>
              <a:spcBef>
                <a:spcPts val="600"/>
              </a:spcBef>
              <a:spcAft>
                <a:spcPts val="600"/>
              </a:spcAft>
              <a:buFont typeface="Arial" pitchFamily="34" charset="0"/>
              <a:buChar char="•"/>
              <a:defRPr/>
            </a:pPr>
            <a:r>
              <a:rPr lang="en-US" sz="2400" dirty="0" smtClean="0">
                <a:solidFill>
                  <a:schemeClr val="bg1"/>
                </a:solidFill>
                <a:latin typeface="Rockwell" pitchFamily="18" charset="0"/>
              </a:rPr>
              <a:t>Seasons</a:t>
            </a:r>
            <a:endParaRPr lang="en-US" sz="2400" dirty="0">
              <a:solidFill>
                <a:schemeClr val="bg1"/>
              </a:solidFill>
              <a:latin typeface="Rockwell" pitchFamily="18" charset="0"/>
            </a:endParaRPr>
          </a:p>
          <a:p>
            <a:pPr marL="342900" indent="-342900">
              <a:lnSpc>
                <a:spcPct val="90000"/>
              </a:lnSpc>
              <a:spcBef>
                <a:spcPts val="600"/>
              </a:spcBef>
              <a:spcAft>
                <a:spcPts val="600"/>
              </a:spcAft>
              <a:buFont typeface="Arial" pitchFamily="34" charset="0"/>
              <a:buChar char="•"/>
              <a:defRPr/>
            </a:pPr>
            <a:r>
              <a:rPr lang="en-US" sz="2400" dirty="0" smtClean="0">
                <a:solidFill>
                  <a:schemeClr val="bg1"/>
                </a:solidFill>
                <a:latin typeface="Rockwell" pitchFamily="18" charset="0"/>
              </a:rPr>
              <a:t>Decomposition</a:t>
            </a:r>
            <a:endParaRPr lang="en-US" sz="2400" dirty="0">
              <a:solidFill>
                <a:schemeClr val="bg1"/>
              </a:solidFill>
              <a:latin typeface="Rockwell" pitchFamily="18" charset="0"/>
            </a:endParaRPr>
          </a:p>
          <a:p>
            <a:pPr marL="342900" indent="-342900">
              <a:lnSpc>
                <a:spcPct val="90000"/>
              </a:lnSpc>
              <a:spcBef>
                <a:spcPts val="600"/>
              </a:spcBef>
              <a:spcAft>
                <a:spcPts val="600"/>
              </a:spcAft>
              <a:buFont typeface="Arial" pitchFamily="34" charset="0"/>
              <a:buChar char="•"/>
              <a:defRPr/>
            </a:pPr>
            <a:r>
              <a:rPr lang="en-US" sz="2400" dirty="0" smtClean="0">
                <a:solidFill>
                  <a:schemeClr val="bg1"/>
                </a:solidFill>
                <a:latin typeface="Rockwell" pitchFamily="18" charset="0"/>
              </a:rPr>
              <a:t>Animal </a:t>
            </a:r>
            <a:r>
              <a:rPr lang="en-US" sz="2400" dirty="0">
                <a:solidFill>
                  <a:schemeClr val="bg1"/>
                </a:solidFill>
                <a:latin typeface="Rockwell" pitchFamily="18" charset="0"/>
              </a:rPr>
              <a:t>Groups </a:t>
            </a:r>
          </a:p>
          <a:p>
            <a:pPr marL="342900" indent="-342900">
              <a:spcBef>
                <a:spcPts val="600"/>
              </a:spcBef>
              <a:spcAft>
                <a:spcPts val="600"/>
              </a:spcAft>
              <a:buFont typeface="Arial" pitchFamily="34" charset="0"/>
              <a:buChar char="•"/>
              <a:defRPr/>
            </a:pPr>
            <a:r>
              <a:rPr lang="en-US" sz="2400" dirty="0" smtClean="0">
                <a:solidFill>
                  <a:schemeClr val="bg1"/>
                </a:solidFill>
                <a:latin typeface="Rockwell" pitchFamily="18" charset="0"/>
              </a:rPr>
              <a:t>Objects </a:t>
            </a:r>
            <a:r>
              <a:rPr lang="en-US" sz="2400" dirty="0">
                <a:solidFill>
                  <a:schemeClr val="bg1"/>
                </a:solidFill>
                <a:latin typeface="Rockwell" pitchFamily="18" charset="0"/>
              </a:rPr>
              <a:t>in the </a:t>
            </a:r>
            <a:r>
              <a:rPr lang="en-US" sz="2400" dirty="0" smtClean="0">
                <a:solidFill>
                  <a:schemeClr val="bg1"/>
                </a:solidFill>
                <a:latin typeface="Rockwell" pitchFamily="18" charset="0"/>
              </a:rPr>
              <a:t>Sky</a:t>
            </a:r>
            <a:endParaRPr lang="en-US" sz="2400" dirty="0">
              <a:solidFill>
                <a:schemeClr val="bg1"/>
              </a:solidFill>
              <a:latin typeface="Rockwell" pitchFamily="18" charset="0"/>
            </a:endParaRPr>
          </a:p>
          <a:p>
            <a:pPr marL="342900" indent="-342900">
              <a:spcBef>
                <a:spcPts val="600"/>
              </a:spcBef>
              <a:spcAft>
                <a:spcPts val="600"/>
              </a:spcAft>
              <a:buFont typeface="Arial" pitchFamily="34" charset="0"/>
              <a:buChar char="•"/>
              <a:defRPr/>
            </a:pPr>
            <a:r>
              <a:rPr lang="en-US" sz="2400" dirty="0" smtClean="0">
                <a:solidFill>
                  <a:schemeClr val="bg1"/>
                </a:solidFill>
                <a:latin typeface="Rockwell" pitchFamily="18" charset="0"/>
              </a:rPr>
              <a:t>Weather</a:t>
            </a:r>
            <a:endParaRPr lang="en-US" sz="2400" dirty="0">
              <a:solidFill>
                <a:schemeClr val="bg1"/>
              </a:solidFill>
              <a:latin typeface="Rockwell" pitchFamily="18" charset="0"/>
            </a:endParaRPr>
          </a:p>
          <a:p>
            <a:pPr marL="342900" indent="-342900">
              <a:spcBef>
                <a:spcPts val="600"/>
              </a:spcBef>
              <a:spcAft>
                <a:spcPts val="600"/>
              </a:spcAft>
              <a:buFont typeface="Arial" pitchFamily="34" charset="0"/>
              <a:buChar char="•"/>
              <a:defRPr/>
            </a:pPr>
            <a:r>
              <a:rPr lang="en-US" sz="2400" dirty="0">
                <a:solidFill>
                  <a:schemeClr val="bg1"/>
                </a:solidFill>
                <a:latin typeface="Rockwell" pitchFamily="18" charset="0"/>
              </a:rPr>
              <a:t>Needs of </a:t>
            </a:r>
            <a:r>
              <a:rPr lang="en-US" sz="2400" dirty="0" smtClean="0">
                <a:solidFill>
                  <a:schemeClr val="bg1"/>
                </a:solidFill>
                <a:latin typeface="Rockwell" pitchFamily="18" charset="0"/>
              </a:rPr>
              <a:t>Plants and </a:t>
            </a:r>
            <a:r>
              <a:rPr lang="en-US" sz="2400" dirty="0">
                <a:solidFill>
                  <a:schemeClr val="bg1"/>
                </a:solidFill>
                <a:latin typeface="Rockwell" pitchFamily="18" charset="0"/>
              </a:rPr>
              <a:t>Animals</a:t>
            </a:r>
          </a:p>
          <a:p>
            <a:pPr marL="342900" indent="-342900">
              <a:spcBef>
                <a:spcPts val="600"/>
              </a:spcBef>
              <a:spcAft>
                <a:spcPts val="600"/>
              </a:spcAft>
              <a:buFont typeface="Arial" pitchFamily="34" charset="0"/>
              <a:buChar char="•"/>
              <a:defRPr/>
            </a:pPr>
            <a:r>
              <a:rPr lang="en-US" sz="2400" dirty="0" smtClean="0">
                <a:solidFill>
                  <a:schemeClr val="bg1"/>
                </a:solidFill>
                <a:latin typeface="Rockwell" pitchFamily="18" charset="0"/>
              </a:rPr>
              <a:t>States </a:t>
            </a:r>
            <a:r>
              <a:rPr lang="en-US" sz="2400" dirty="0">
                <a:solidFill>
                  <a:schemeClr val="bg1"/>
                </a:solidFill>
                <a:latin typeface="Rockwell" pitchFamily="18" charset="0"/>
              </a:rPr>
              <a:t>of Matter</a:t>
            </a:r>
          </a:p>
          <a:p>
            <a:pPr marL="342900" indent="-342900">
              <a:buFont typeface="Arial" pitchFamily="34" charset="0"/>
              <a:buChar char="•"/>
            </a:pPr>
            <a:endParaRPr lang="en-US" sz="2400" dirty="0">
              <a:latin typeface="Rockwell" pitchFamily="18" charset="0"/>
            </a:endParaRPr>
          </a:p>
        </p:txBody>
      </p:sp>
      <p:pic>
        <p:nvPicPr>
          <p:cNvPr id="2051" name="Picture 3" descr="C:\Users\lciminieri\AppData\Local\Microsoft\Windows\Temporary Internet Files\Content.IE5\8EPKOXM5\MC900351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6933">
            <a:off x="6184463" y="3843763"/>
            <a:ext cx="2072261" cy="2202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371600" y="1264776"/>
            <a:ext cx="6096000" cy="4708981"/>
          </a:xfrm>
          <a:prstGeom prst="rect">
            <a:avLst/>
          </a:prstGeom>
          <a:noFill/>
        </p:spPr>
        <p:txBody>
          <a:bodyPr wrap="square" rtlCol="0">
            <a:spAutoFit/>
          </a:bodyPr>
          <a:lstStyle/>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Rockwell" pitchFamily="18" charset="0"/>
              </a:rPr>
              <a:t>People in Communities</a:t>
            </a:r>
          </a:p>
          <a:p>
            <a:pPr marL="571500" indent="-571500">
              <a:spcBef>
                <a:spcPts val="600"/>
              </a:spcBef>
              <a:spcAft>
                <a:spcPts val="600"/>
              </a:spcAft>
              <a:buFont typeface="Arial" pitchFamily="34" charset="0"/>
              <a:buChar char="•"/>
              <a:defRPr/>
            </a:pPr>
            <a:r>
              <a:rPr lang="en-US" sz="2000" dirty="0">
                <a:solidFill>
                  <a:schemeClr val="bg1"/>
                </a:solidFill>
                <a:latin typeface="Rockwell" pitchFamily="18" charset="0"/>
              </a:rPr>
              <a:t>Economics - Needs and Wants</a:t>
            </a: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Rockwell" pitchFamily="18" charset="0"/>
              </a:rPr>
              <a:t>Maps</a:t>
            </a: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Rockwell" pitchFamily="18" charset="0"/>
              </a:rPr>
              <a:t>State of Kansas</a:t>
            </a: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Rockwell" pitchFamily="18" charset="0"/>
              </a:rPr>
              <a:t>United States &amp;Symbols</a:t>
            </a: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Rockwell" pitchFamily="18" charset="0"/>
              </a:rPr>
              <a:t>Native American Homes</a:t>
            </a:r>
          </a:p>
          <a:p>
            <a:pPr marL="457200" indent="-457200">
              <a:lnSpc>
                <a:spcPct val="150000"/>
              </a:lnSpc>
              <a:spcBef>
                <a:spcPts val="600"/>
              </a:spcBef>
              <a:spcAft>
                <a:spcPts val="600"/>
              </a:spcAft>
              <a:buFont typeface="Arial" pitchFamily="34" charset="0"/>
              <a:buChar char="•"/>
              <a:defRPr/>
            </a:pPr>
            <a:r>
              <a:rPr lang="en-US" sz="2000" dirty="0" smtClean="0">
                <a:solidFill>
                  <a:schemeClr val="bg1"/>
                </a:solidFill>
                <a:latin typeface="Rockwell" pitchFamily="18" charset="0"/>
              </a:rPr>
              <a:t>  U.S</a:t>
            </a:r>
            <a:r>
              <a:rPr lang="en-US" sz="2000" dirty="0">
                <a:solidFill>
                  <a:schemeClr val="bg1"/>
                </a:solidFill>
                <a:latin typeface="Rockwell" pitchFamily="18" charset="0"/>
              </a:rPr>
              <a:t>. Holidays and Famous </a:t>
            </a:r>
            <a:r>
              <a:rPr lang="en-US" sz="2000" dirty="0" smtClean="0">
                <a:solidFill>
                  <a:schemeClr val="bg1"/>
                </a:solidFill>
                <a:latin typeface="Rockwell" pitchFamily="18" charset="0"/>
              </a:rPr>
              <a:t>Americans</a:t>
            </a:r>
          </a:p>
          <a:p>
            <a:pPr marL="457200" indent="-457200">
              <a:lnSpc>
                <a:spcPct val="150000"/>
              </a:lnSpc>
              <a:spcBef>
                <a:spcPts val="600"/>
              </a:spcBef>
              <a:spcAft>
                <a:spcPts val="600"/>
              </a:spcAft>
              <a:buFont typeface="Arial" pitchFamily="34" charset="0"/>
              <a:buChar char="•"/>
              <a:defRPr/>
            </a:pPr>
            <a:r>
              <a:rPr lang="en-US" sz="2000" dirty="0" smtClean="0">
                <a:solidFill>
                  <a:schemeClr val="bg1"/>
                </a:solidFill>
                <a:latin typeface="Rockwell" pitchFamily="18" charset="0"/>
              </a:rPr>
              <a:t>  Amigo Day &amp; Rainforest</a:t>
            </a:r>
            <a:endParaRPr lang="en-US" sz="2000" dirty="0">
              <a:solidFill>
                <a:schemeClr val="bg1"/>
              </a:solidFill>
              <a:latin typeface="Rockwell" pitchFamily="18" charset="0"/>
            </a:endParaRPr>
          </a:p>
        </p:txBody>
      </p:sp>
      <p:pic>
        <p:nvPicPr>
          <p:cNvPr id="1026" name="Picture 2" descr="C:\Program Files\Microsoft Office\MEDIA\CAGCAT10\j0335112.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118620" y="2364600"/>
            <a:ext cx="2128799" cy="2128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155511" y="28433"/>
            <a:ext cx="6705600" cy="2923877"/>
          </a:xfrm>
          <a:prstGeom prst="rect">
            <a:avLst/>
          </a:prstGeom>
          <a:noFill/>
        </p:spPr>
        <p:txBody>
          <a:bodyPr wrap="square" rtlCol="0">
            <a:spAutoFit/>
          </a:bodyPr>
          <a:lstStyle/>
          <a:p>
            <a:pPr algn="ctr"/>
            <a:r>
              <a:rPr lang="en-US" sz="7200" dirty="0">
                <a:ln>
                  <a:solidFill>
                    <a:srgbClr val="002060"/>
                  </a:solidFill>
                </a:ln>
                <a:solidFill>
                  <a:srgbClr val="99FF33"/>
                </a:solidFill>
                <a:effectLst>
                  <a:glow rad="228600">
                    <a:schemeClr val="accent3">
                      <a:satMod val="175000"/>
                      <a:alpha val="40000"/>
                    </a:schemeClr>
                  </a:glow>
                </a:effectLst>
                <a:latin typeface="Cheri" pitchFamily="2" charset="0"/>
              </a:rPr>
              <a:t>Blue Valley </a:t>
            </a:r>
            <a:endParaRPr lang="en-US" sz="7200" dirty="0" smtClean="0">
              <a:ln>
                <a:solidFill>
                  <a:srgbClr val="002060"/>
                </a:solidFill>
              </a:ln>
              <a:solidFill>
                <a:srgbClr val="99FF33"/>
              </a:solidFill>
              <a:effectLst>
                <a:glow rad="228600">
                  <a:schemeClr val="accent3">
                    <a:satMod val="175000"/>
                    <a:alpha val="40000"/>
                  </a:schemeClr>
                </a:glow>
              </a:effectLst>
              <a:latin typeface="Cheri" pitchFamily="2" charset="0"/>
            </a:endParaRPr>
          </a:p>
          <a:p>
            <a:pPr algn="ctr"/>
            <a:r>
              <a:rPr lang="en-US" sz="7200" dirty="0" smtClean="0">
                <a:ln>
                  <a:solidFill>
                    <a:srgbClr val="002060"/>
                  </a:solidFill>
                </a:ln>
                <a:solidFill>
                  <a:srgbClr val="99FF33"/>
                </a:solidFill>
                <a:effectLst>
                  <a:glow rad="228600">
                    <a:schemeClr val="accent3">
                      <a:satMod val="175000"/>
                      <a:alpha val="40000"/>
                    </a:schemeClr>
                  </a:glow>
                </a:effectLst>
                <a:latin typeface="Cheri" pitchFamily="2" charset="0"/>
              </a:rPr>
              <a:t>Virtues</a:t>
            </a:r>
            <a:endParaRPr lang="en-US" sz="7200" dirty="0">
              <a:ln>
                <a:solidFill>
                  <a:srgbClr val="002060"/>
                </a:solidFill>
              </a:ln>
              <a:solidFill>
                <a:srgbClr val="99FF33"/>
              </a:solidFill>
              <a:effectLst>
                <a:glow rad="228600">
                  <a:schemeClr val="accent3">
                    <a:satMod val="175000"/>
                    <a:alpha val="40000"/>
                  </a:schemeClr>
                </a:glow>
              </a:effectLst>
              <a:latin typeface="Cheri" pitchFamily="2" charset="0"/>
            </a:endParaRPr>
          </a:p>
          <a:p>
            <a:pPr algn="ctr"/>
            <a:endParaRPr lang="en-US" sz="4000" dirty="0">
              <a:solidFill>
                <a:schemeClr val="bg1"/>
              </a:solidFill>
              <a:effectLst>
                <a:glow rad="228600">
                  <a:schemeClr val="accent6">
                    <a:satMod val="175000"/>
                    <a:alpha val="40000"/>
                  </a:schemeClr>
                </a:glow>
              </a:effectLst>
              <a:latin typeface="Rockwell" pitchFamily="18" charset="0"/>
            </a:endParaRPr>
          </a:p>
        </p:txBody>
      </p:sp>
      <p:sp>
        <p:nvSpPr>
          <p:cNvPr id="4" name="TextBox 3"/>
          <p:cNvSpPr txBox="1"/>
          <p:nvPr/>
        </p:nvSpPr>
        <p:spPr>
          <a:xfrm>
            <a:off x="1027310" y="2209800"/>
            <a:ext cx="7089377" cy="4161139"/>
          </a:xfrm>
          <a:prstGeom prst="rect">
            <a:avLst/>
          </a:prstGeom>
          <a:noFill/>
        </p:spPr>
        <p:txBody>
          <a:bodyPr wrap="none" rtlCol="0">
            <a:spAutoFit/>
          </a:bodyPr>
          <a:lstStyle/>
          <a:p>
            <a:pPr marL="342900" indent="-342900">
              <a:lnSpc>
                <a:spcPct val="80000"/>
              </a:lnSpc>
              <a:spcBef>
                <a:spcPct val="20000"/>
              </a:spcBef>
              <a:defRPr/>
            </a:pPr>
            <a:r>
              <a:rPr lang="en-US" u="sng" dirty="0">
                <a:solidFill>
                  <a:schemeClr val="bg1"/>
                </a:solidFill>
                <a:latin typeface="Rockwell" pitchFamily="18" charset="0"/>
              </a:rPr>
              <a:t>Compassion</a:t>
            </a:r>
            <a:r>
              <a:rPr lang="en-US" dirty="0">
                <a:solidFill>
                  <a:schemeClr val="bg1"/>
                </a:solidFill>
                <a:latin typeface="Rockwell" pitchFamily="18" charset="0"/>
              </a:rPr>
              <a:t> is treating others the way you want to be treated.</a:t>
            </a:r>
          </a:p>
          <a:p>
            <a:pPr marL="342900" indent="-342900">
              <a:lnSpc>
                <a:spcPct val="80000"/>
              </a:lnSpc>
              <a:spcBef>
                <a:spcPct val="20000"/>
              </a:spcBef>
              <a:defRPr/>
            </a:pPr>
            <a:endParaRPr lang="en-US" u="sng" dirty="0">
              <a:solidFill>
                <a:schemeClr val="bg1"/>
              </a:solidFill>
              <a:latin typeface="Rockwell" pitchFamily="18" charset="0"/>
            </a:endParaRPr>
          </a:p>
          <a:p>
            <a:pPr marL="342900" indent="-342900">
              <a:lnSpc>
                <a:spcPct val="80000"/>
              </a:lnSpc>
              <a:spcBef>
                <a:spcPct val="20000"/>
              </a:spcBef>
              <a:defRPr/>
            </a:pPr>
            <a:r>
              <a:rPr lang="en-US" u="sng" dirty="0">
                <a:solidFill>
                  <a:schemeClr val="bg1"/>
                </a:solidFill>
                <a:latin typeface="Rockwell" pitchFamily="18" charset="0"/>
              </a:rPr>
              <a:t>Courage</a:t>
            </a:r>
            <a:r>
              <a:rPr lang="en-US" dirty="0">
                <a:solidFill>
                  <a:schemeClr val="bg1"/>
                </a:solidFill>
                <a:latin typeface="Rockwell" pitchFamily="18" charset="0"/>
              </a:rPr>
              <a:t> is trying new things in 1st Grade!</a:t>
            </a:r>
          </a:p>
          <a:p>
            <a:pPr marL="342900" indent="-342900">
              <a:lnSpc>
                <a:spcPct val="80000"/>
              </a:lnSpc>
              <a:spcBef>
                <a:spcPct val="20000"/>
              </a:spcBef>
              <a:defRPr/>
            </a:pPr>
            <a:endParaRPr lang="en-US" u="sng" dirty="0">
              <a:solidFill>
                <a:schemeClr val="bg1"/>
              </a:solidFill>
              <a:latin typeface="Rockwell" pitchFamily="18" charset="0"/>
            </a:endParaRPr>
          </a:p>
          <a:p>
            <a:pPr marL="342900" indent="-342900">
              <a:lnSpc>
                <a:spcPct val="80000"/>
              </a:lnSpc>
              <a:spcBef>
                <a:spcPct val="20000"/>
              </a:spcBef>
              <a:defRPr/>
            </a:pPr>
            <a:r>
              <a:rPr lang="en-US" u="sng" dirty="0">
                <a:solidFill>
                  <a:schemeClr val="bg1"/>
                </a:solidFill>
                <a:latin typeface="Rockwell" pitchFamily="18" charset="0"/>
              </a:rPr>
              <a:t>Honesty</a:t>
            </a:r>
            <a:r>
              <a:rPr lang="en-US" dirty="0">
                <a:solidFill>
                  <a:schemeClr val="bg1"/>
                </a:solidFill>
                <a:latin typeface="Rockwell" pitchFamily="18" charset="0"/>
              </a:rPr>
              <a:t> is telling the truth.</a:t>
            </a:r>
          </a:p>
          <a:p>
            <a:pPr marL="342900" indent="-342900">
              <a:lnSpc>
                <a:spcPct val="80000"/>
              </a:lnSpc>
              <a:spcBef>
                <a:spcPct val="20000"/>
              </a:spcBef>
              <a:defRPr/>
            </a:pPr>
            <a:endParaRPr lang="en-US" u="sng" dirty="0">
              <a:solidFill>
                <a:schemeClr val="bg1"/>
              </a:solidFill>
              <a:latin typeface="Rockwell" pitchFamily="18" charset="0"/>
            </a:endParaRPr>
          </a:p>
          <a:p>
            <a:pPr marL="342900" indent="-342900">
              <a:lnSpc>
                <a:spcPct val="80000"/>
              </a:lnSpc>
              <a:spcBef>
                <a:spcPct val="20000"/>
              </a:spcBef>
              <a:defRPr/>
            </a:pPr>
            <a:r>
              <a:rPr lang="en-US" u="sng" dirty="0">
                <a:solidFill>
                  <a:schemeClr val="bg1"/>
                </a:solidFill>
                <a:latin typeface="Rockwell" pitchFamily="18" charset="0"/>
              </a:rPr>
              <a:t>Perseverance</a:t>
            </a:r>
            <a:r>
              <a:rPr lang="en-US" dirty="0">
                <a:solidFill>
                  <a:schemeClr val="bg1"/>
                </a:solidFill>
                <a:latin typeface="Rockwell" pitchFamily="18" charset="0"/>
              </a:rPr>
              <a:t> is working hard to always do your best!</a:t>
            </a:r>
          </a:p>
          <a:p>
            <a:pPr marL="342900" indent="-342900">
              <a:lnSpc>
                <a:spcPct val="80000"/>
              </a:lnSpc>
              <a:spcBef>
                <a:spcPct val="20000"/>
              </a:spcBef>
              <a:defRPr/>
            </a:pPr>
            <a:endParaRPr lang="en-US" u="sng" dirty="0">
              <a:solidFill>
                <a:schemeClr val="bg1"/>
              </a:solidFill>
              <a:latin typeface="Rockwell" pitchFamily="18" charset="0"/>
            </a:endParaRPr>
          </a:p>
          <a:p>
            <a:pPr marL="342900" indent="-342900">
              <a:lnSpc>
                <a:spcPct val="80000"/>
              </a:lnSpc>
              <a:spcBef>
                <a:spcPct val="20000"/>
              </a:spcBef>
              <a:defRPr/>
            </a:pPr>
            <a:r>
              <a:rPr lang="en-US" u="sng" dirty="0">
                <a:solidFill>
                  <a:schemeClr val="bg1"/>
                </a:solidFill>
                <a:latin typeface="Rockwell" pitchFamily="18" charset="0"/>
              </a:rPr>
              <a:t>Respect</a:t>
            </a:r>
            <a:r>
              <a:rPr lang="en-US" dirty="0">
                <a:solidFill>
                  <a:schemeClr val="bg1"/>
                </a:solidFill>
                <a:latin typeface="Rockwell" pitchFamily="18" charset="0"/>
              </a:rPr>
              <a:t> is listening to others share.</a:t>
            </a:r>
          </a:p>
          <a:p>
            <a:pPr marL="342900" indent="-342900">
              <a:lnSpc>
                <a:spcPct val="80000"/>
              </a:lnSpc>
              <a:spcBef>
                <a:spcPct val="20000"/>
              </a:spcBef>
              <a:defRPr/>
            </a:pPr>
            <a:endParaRPr lang="en-US" u="sng" dirty="0">
              <a:solidFill>
                <a:schemeClr val="bg1"/>
              </a:solidFill>
              <a:latin typeface="Rockwell" pitchFamily="18" charset="0"/>
            </a:endParaRPr>
          </a:p>
          <a:p>
            <a:pPr marL="342900" indent="-342900">
              <a:lnSpc>
                <a:spcPct val="80000"/>
              </a:lnSpc>
              <a:spcBef>
                <a:spcPct val="20000"/>
              </a:spcBef>
              <a:defRPr/>
            </a:pPr>
            <a:r>
              <a:rPr lang="en-US" u="sng" dirty="0">
                <a:solidFill>
                  <a:schemeClr val="bg1"/>
                </a:solidFill>
                <a:latin typeface="Rockwell" pitchFamily="18" charset="0"/>
              </a:rPr>
              <a:t>Responsibility</a:t>
            </a:r>
            <a:r>
              <a:rPr lang="en-US" dirty="0">
                <a:solidFill>
                  <a:schemeClr val="bg1"/>
                </a:solidFill>
                <a:latin typeface="Rockwell" pitchFamily="18" charset="0"/>
              </a:rPr>
              <a:t> is taking care of school supplies and property.</a:t>
            </a:r>
          </a:p>
          <a:p>
            <a:pPr marL="342900" indent="-342900">
              <a:lnSpc>
                <a:spcPct val="80000"/>
              </a:lnSpc>
              <a:spcBef>
                <a:spcPct val="20000"/>
              </a:spcBef>
              <a:defRPr/>
            </a:pPr>
            <a:endParaRPr lang="en-US" u="sng" dirty="0">
              <a:solidFill>
                <a:schemeClr val="bg1"/>
              </a:solidFill>
              <a:latin typeface="Rockwell" pitchFamily="18" charset="0"/>
            </a:endParaRPr>
          </a:p>
          <a:p>
            <a:pPr marL="342900" indent="-342900">
              <a:lnSpc>
                <a:spcPct val="80000"/>
              </a:lnSpc>
              <a:spcBef>
                <a:spcPct val="20000"/>
              </a:spcBef>
              <a:defRPr/>
            </a:pPr>
            <a:r>
              <a:rPr lang="en-US" u="sng" dirty="0">
                <a:solidFill>
                  <a:schemeClr val="bg1"/>
                </a:solidFill>
                <a:latin typeface="Rockwell" pitchFamily="18" charset="0"/>
              </a:rPr>
              <a:t>Self-Discipline </a:t>
            </a:r>
            <a:r>
              <a:rPr lang="en-US" dirty="0">
                <a:solidFill>
                  <a:schemeClr val="bg1"/>
                </a:solidFill>
                <a:latin typeface="Rockwell" pitchFamily="18" charset="0"/>
              </a:rPr>
              <a:t>is following directions and making good choices</a:t>
            </a:r>
            <a:r>
              <a:rPr lang="en-US" sz="1600" dirty="0">
                <a:latin typeface="AbcPrint" pitchFamily="2" charset="0"/>
              </a:rPr>
              <a:t>.</a:t>
            </a:r>
          </a:p>
          <a:p>
            <a:pPr>
              <a:buFontTx/>
              <a:buChar char="•"/>
              <a:defRPr/>
            </a:pPr>
            <a:endParaRPr lang="en-US" sz="1600" dirty="0">
              <a:latin typeface="AbcPrint" pitchFamily="2" charset="0"/>
            </a:endParaRPr>
          </a:p>
          <a:p>
            <a:endParaRPr lang="en-US" dirty="0"/>
          </a:p>
        </p:txBody>
      </p:sp>
    </p:spTree>
    <p:extLst>
      <p:ext uri="{BB962C8B-B14F-4D97-AF65-F5344CB8AC3E}">
        <p14:creationId xmlns:p14="http://schemas.microsoft.com/office/powerpoint/2010/main" val="1372190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1344384" y="392750"/>
            <a:ext cx="6934200" cy="1323439"/>
          </a:xfrm>
          <a:prstGeom prst="rect">
            <a:avLst/>
          </a:prstGeom>
          <a:noFill/>
        </p:spPr>
        <p:txBody>
          <a:bodyPr wrap="square" rtlCol="0">
            <a:spAutoFit/>
          </a:bodyPr>
          <a:lstStyle/>
          <a:p>
            <a:pPr>
              <a:defRPr/>
            </a:pPr>
            <a:r>
              <a:rPr lang="en-US" sz="8000" dirty="0">
                <a:ln>
                  <a:solidFill>
                    <a:schemeClr val="tx1"/>
                  </a:solidFill>
                </a:ln>
                <a:solidFill>
                  <a:srgbClr val="CC66FF"/>
                </a:solidFill>
                <a:effectLst>
                  <a:glow rad="228600">
                    <a:schemeClr val="accent4">
                      <a:satMod val="175000"/>
                      <a:alpha val="40000"/>
                    </a:schemeClr>
                  </a:glow>
                  <a:outerShdw blurRad="38100" dist="38100" dir="2700000" algn="tl">
                    <a:srgbClr val="000000"/>
                  </a:outerShdw>
                </a:effectLst>
                <a:latin typeface="Cheri" pitchFamily="2" charset="0"/>
              </a:rPr>
              <a:t>Assessments</a:t>
            </a:r>
          </a:p>
        </p:txBody>
      </p:sp>
      <p:sp>
        <p:nvSpPr>
          <p:cNvPr id="3" name="TextBox 2"/>
          <p:cNvSpPr txBox="1"/>
          <p:nvPr/>
        </p:nvSpPr>
        <p:spPr>
          <a:xfrm>
            <a:off x="3048000" y="992915"/>
            <a:ext cx="2819400" cy="461665"/>
          </a:xfrm>
          <a:prstGeom prst="rect">
            <a:avLst/>
          </a:prstGeom>
          <a:noFill/>
        </p:spPr>
        <p:txBody>
          <a:bodyPr wrap="square" rtlCol="0">
            <a:spAutoFit/>
          </a:bodyPr>
          <a:lstStyle/>
          <a:p>
            <a:endParaRPr lang="en-US" sz="2400" dirty="0">
              <a:solidFill>
                <a:schemeClr val="bg1"/>
              </a:solidFill>
              <a:latin typeface="Rockwell" pitchFamily="18" charset="0"/>
            </a:endParaRPr>
          </a:p>
        </p:txBody>
      </p:sp>
      <p:pic>
        <p:nvPicPr>
          <p:cNvPr id="2051" name="Picture 3" descr="C:\Users\lciminieri\AppData\Local\Microsoft\Windows\Temporary Internet Files\Content.IE5\7GUK00JD\MC9003488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5743">
            <a:off x="6820932" y="2071847"/>
            <a:ext cx="1511960" cy="1864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1249" y="1683055"/>
            <a:ext cx="7453175" cy="4247317"/>
          </a:xfrm>
          <a:prstGeom prst="rect">
            <a:avLst/>
          </a:prstGeom>
          <a:noFill/>
        </p:spPr>
        <p:txBody>
          <a:bodyPr wrap="square" rtlCol="0">
            <a:spAutoFit/>
          </a:bodyPr>
          <a:lstStyle/>
          <a:p>
            <a:pPr>
              <a:buFontTx/>
              <a:buChar char="•"/>
            </a:pPr>
            <a:r>
              <a:rPr lang="en-US" sz="2800" b="1" dirty="0">
                <a:solidFill>
                  <a:schemeClr val="bg1"/>
                </a:solidFill>
                <a:latin typeface="Rockwell" pitchFamily="18" charset="0"/>
              </a:rPr>
              <a:t>MAP</a:t>
            </a:r>
            <a:r>
              <a:rPr lang="en-US" sz="2800" dirty="0">
                <a:solidFill>
                  <a:schemeClr val="bg1"/>
                </a:solidFill>
                <a:latin typeface="Rockwell" pitchFamily="18" charset="0"/>
              </a:rPr>
              <a:t> for First Grade </a:t>
            </a:r>
          </a:p>
          <a:p>
            <a:r>
              <a:rPr lang="en-US" sz="2800" dirty="0">
                <a:solidFill>
                  <a:schemeClr val="bg1"/>
                </a:solidFill>
                <a:latin typeface="Rockwell" pitchFamily="18" charset="0"/>
              </a:rPr>
              <a:t>(fall &amp; spring)</a:t>
            </a:r>
          </a:p>
          <a:p>
            <a:endParaRPr lang="en-US" sz="2800" dirty="0">
              <a:solidFill>
                <a:schemeClr val="bg1"/>
              </a:solidFill>
              <a:latin typeface="Rockwell" pitchFamily="18" charset="0"/>
            </a:endParaRPr>
          </a:p>
          <a:p>
            <a:pPr>
              <a:buFontTx/>
              <a:buChar char="•"/>
            </a:pPr>
            <a:r>
              <a:rPr lang="en-US" sz="2800" b="1" dirty="0">
                <a:solidFill>
                  <a:schemeClr val="bg1"/>
                </a:solidFill>
                <a:latin typeface="Rockwell" pitchFamily="18" charset="0"/>
              </a:rPr>
              <a:t>Reading</a:t>
            </a:r>
            <a:r>
              <a:rPr lang="en-US" sz="2800" dirty="0">
                <a:solidFill>
                  <a:schemeClr val="bg1"/>
                </a:solidFill>
                <a:latin typeface="Rockwell" pitchFamily="18" charset="0"/>
              </a:rPr>
              <a:t> –Quarterly Individual</a:t>
            </a:r>
          </a:p>
          <a:p>
            <a:r>
              <a:rPr lang="en-US" sz="2800" dirty="0">
                <a:solidFill>
                  <a:schemeClr val="bg1"/>
                </a:solidFill>
                <a:latin typeface="Rockwell" pitchFamily="18" charset="0"/>
              </a:rPr>
              <a:t>  </a:t>
            </a:r>
            <a:r>
              <a:rPr lang="en-US" sz="2800" dirty="0" smtClean="0">
                <a:solidFill>
                  <a:schemeClr val="bg1"/>
                </a:solidFill>
                <a:latin typeface="Rockwell" pitchFamily="18" charset="0"/>
              </a:rPr>
              <a:t>Assessments</a:t>
            </a:r>
            <a:endParaRPr lang="en-US" sz="2800" dirty="0">
              <a:solidFill>
                <a:schemeClr val="bg1"/>
              </a:solidFill>
              <a:latin typeface="Rockwell" pitchFamily="18" charset="0"/>
            </a:endParaRPr>
          </a:p>
          <a:p>
            <a:r>
              <a:rPr lang="en-US" sz="2800" dirty="0">
                <a:solidFill>
                  <a:schemeClr val="bg1"/>
                </a:solidFill>
                <a:latin typeface="Rockwell" pitchFamily="18" charset="0"/>
              </a:rPr>
              <a:t>  </a:t>
            </a:r>
          </a:p>
          <a:p>
            <a:pPr>
              <a:buFontTx/>
              <a:buChar char="•"/>
            </a:pPr>
            <a:r>
              <a:rPr lang="en-US" sz="2800" b="1" dirty="0">
                <a:solidFill>
                  <a:schemeClr val="bg1"/>
                </a:solidFill>
                <a:latin typeface="Rockwell" pitchFamily="18" charset="0"/>
              </a:rPr>
              <a:t>Math</a:t>
            </a:r>
            <a:r>
              <a:rPr lang="en-US" sz="2800" dirty="0">
                <a:solidFill>
                  <a:schemeClr val="bg1"/>
                </a:solidFill>
                <a:latin typeface="Rockwell" pitchFamily="18" charset="0"/>
              </a:rPr>
              <a:t> – </a:t>
            </a:r>
            <a:r>
              <a:rPr lang="en-US" sz="2800" dirty="0" smtClean="0">
                <a:solidFill>
                  <a:schemeClr val="bg1"/>
                </a:solidFill>
                <a:latin typeface="Rockwell" pitchFamily="18" charset="0"/>
              </a:rPr>
              <a:t>Topic, Quarterly &amp; </a:t>
            </a:r>
            <a:r>
              <a:rPr lang="en-US" sz="2800" dirty="0">
                <a:solidFill>
                  <a:schemeClr val="bg1"/>
                </a:solidFill>
                <a:latin typeface="Rockwell" pitchFamily="18" charset="0"/>
              </a:rPr>
              <a:t>End of the </a:t>
            </a:r>
            <a:r>
              <a:rPr lang="en-US" sz="2800" dirty="0" smtClean="0">
                <a:solidFill>
                  <a:schemeClr val="bg1"/>
                </a:solidFill>
                <a:latin typeface="Rockwell" pitchFamily="18" charset="0"/>
              </a:rPr>
              <a:t>Year</a:t>
            </a:r>
          </a:p>
          <a:p>
            <a:pPr>
              <a:buFontTx/>
              <a:buChar char="•"/>
            </a:pPr>
            <a:endParaRPr lang="en-US" sz="2800" dirty="0">
              <a:solidFill>
                <a:schemeClr val="bg1"/>
              </a:solidFill>
              <a:latin typeface="Rockwell" pitchFamily="18" charset="0"/>
            </a:endParaRPr>
          </a:p>
          <a:p>
            <a:pPr>
              <a:buFontTx/>
              <a:buChar char="•"/>
            </a:pPr>
            <a:r>
              <a:rPr lang="en-US" sz="2800" b="1" dirty="0">
                <a:solidFill>
                  <a:schemeClr val="bg1"/>
                </a:solidFill>
                <a:latin typeface="Rockwell" pitchFamily="18" charset="0"/>
              </a:rPr>
              <a:t>Spelling</a:t>
            </a:r>
            <a:r>
              <a:rPr lang="en-US" sz="2800" dirty="0">
                <a:solidFill>
                  <a:schemeClr val="bg1"/>
                </a:solidFill>
                <a:latin typeface="Rockwell" pitchFamily="18" charset="0"/>
              </a:rPr>
              <a:t>- Spelling Checks every 2 weeks. </a:t>
            </a:r>
          </a:p>
          <a:p>
            <a:endParaRPr lang="en-US" dirty="0"/>
          </a:p>
        </p:txBody>
      </p:sp>
    </p:spTree>
    <p:extLst>
      <p:ext uri="{BB962C8B-B14F-4D97-AF65-F5344CB8AC3E}">
        <p14:creationId xmlns:p14="http://schemas.microsoft.com/office/powerpoint/2010/main" val="444910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935953" y="1499312"/>
            <a:ext cx="7272093" cy="4524315"/>
          </a:xfrm>
          <a:prstGeom prst="rect">
            <a:avLst/>
          </a:prstGeom>
          <a:noFill/>
        </p:spPr>
        <p:txBody>
          <a:bodyPr wrap="square" rtlCol="0">
            <a:spAutoFit/>
          </a:bodyPr>
          <a:lstStyle/>
          <a:p>
            <a:pPr algn="ctr"/>
            <a:r>
              <a:rPr lang="en-US" sz="1600" b="1" dirty="0" smtClean="0">
                <a:solidFill>
                  <a:schemeClr val="bg1"/>
                </a:solidFill>
                <a:latin typeface="Rockwell" pitchFamily="18" charset="0"/>
              </a:rPr>
              <a:t>Nov</a:t>
            </a:r>
            <a:r>
              <a:rPr lang="en-US" sz="1600" b="1" dirty="0">
                <a:solidFill>
                  <a:schemeClr val="bg1"/>
                </a:solidFill>
                <a:latin typeface="Rockwell" pitchFamily="18" charset="0"/>
              </a:rPr>
              <a:t>. 13 – Coterie Theater: The Wiz</a:t>
            </a:r>
            <a:endParaRPr lang="en-US" sz="1600" dirty="0">
              <a:solidFill>
                <a:schemeClr val="bg1"/>
              </a:solidFill>
              <a:latin typeface="Rockwell" pitchFamily="18" charset="0"/>
            </a:endParaRPr>
          </a:p>
          <a:p>
            <a:pPr algn="ctr"/>
            <a:r>
              <a:rPr lang="en-US" sz="1600" dirty="0">
                <a:solidFill>
                  <a:schemeClr val="bg1"/>
                </a:solidFill>
                <a:latin typeface="Rockwell" pitchFamily="18" charset="0"/>
              </a:rPr>
              <a:t>(Leave school around 9:00 and return around 11:45)</a:t>
            </a:r>
          </a:p>
          <a:p>
            <a:pPr algn="ctr"/>
            <a:r>
              <a:rPr lang="en-US" sz="1600" dirty="0">
                <a:solidFill>
                  <a:schemeClr val="bg1"/>
                </a:solidFill>
                <a:latin typeface="Rockwell" pitchFamily="18" charset="0"/>
              </a:rPr>
              <a:t>We will need two volunteers</a:t>
            </a:r>
            <a:r>
              <a:rPr lang="en-US" sz="1600" dirty="0" smtClean="0">
                <a:solidFill>
                  <a:schemeClr val="bg1"/>
                </a:solidFill>
                <a:latin typeface="Rockwell" pitchFamily="18" charset="0"/>
              </a:rPr>
              <a:t>.</a:t>
            </a:r>
          </a:p>
          <a:p>
            <a:pPr algn="ctr"/>
            <a:endParaRPr lang="en-US" sz="1600" dirty="0">
              <a:solidFill>
                <a:schemeClr val="bg1"/>
              </a:solidFill>
              <a:latin typeface="Rockwell" pitchFamily="18" charset="0"/>
            </a:endParaRPr>
          </a:p>
          <a:p>
            <a:pPr algn="ctr"/>
            <a:r>
              <a:rPr lang="en-US" sz="1600" b="1" dirty="0">
                <a:solidFill>
                  <a:schemeClr val="bg1"/>
                </a:solidFill>
                <a:latin typeface="Rockwell" pitchFamily="18" charset="0"/>
              </a:rPr>
              <a:t>Jan. 16 – Nelson-Atkins Museum: Shape Up! Workshop</a:t>
            </a:r>
            <a:endParaRPr lang="en-US" sz="1600" dirty="0">
              <a:solidFill>
                <a:schemeClr val="bg1"/>
              </a:solidFill>
              <a:latin typeface="Rockwell" pitchFamily="18" charset="0"/>
            </a:endParaRPr>
          </a:p>
          <a:p>
            <a:pPr algn="ctr"/>
            <a:r>
              <a:rPr lang="en-US" sz="1600" dirty="0">
                <a:solidFill>
                  <a:schemeClr val="bg1"/>
                </a:solidFill>
                <a:latin typeface="Rockwell" pitchFamily="18" charset="0"/>
              </a:rPr>
              <a:t>(Leave school around 11:40 and return around 2:45)</a:t>
            </a:r>
          </a:p>
          <a:p>
            <a:pPr algn="ctr"/>
            <a:r>
              <a:rPr lang="en-US" sz="1600" dirty="0">
                <a:solidFill>
                  <a:schemeClr val="bg1"/>
                </a:solidFill>
                <a:latin typeface="Rockwell" pitchFamily="18" charset="0"/>
              </a:rPr>
              <a:t>We will need two volunteers</a:t>
            </a:r>
            <a:r>
              <a:rPr lang="en-US" sz="1600" dirty="0" smtClean="0">
                <a:solidFill>
                  <a:schemeClr val="bg1"/>
                </a:solidFill>
                <a:latin typeface="Rockwell" pitchFamily="18" charset="0"/>
              </a:rPr>
              <a:t>.</a:t>
            </a:r>
          </a:p>
          <a:p>
            <a:pPr algn="ctr"/>
            <a:endParaRPr lang="en-US" sz="1600" dirty="0">
              <a:solidFill>
                <a:schemeClr val="bg1"/>
              </a:solidFill>
              <a:latin typeface="Rockwell" pitchFamily="18" charset="0"/>
            </a:endParaRPr>
          </a:p>
          <a:p>
            <a:pPr algn="ctr"/>
            <a:r>
              <a:rPr lang="en-US" sz="1600" b="1" dirty="0">
                <a:solidFill>
                  <a:schemeClr val="bg1"/>
                </a:solidFill>
                <a:latin typeface="Rockwell" pitchFamily="18" charset="0"/>
              </a:rPr>
              <a:t>March 11 – Wilderness Science Center: Animal Classifications</a:t>
            </a:r>
            <a:endParaRPr lang="en-US" sz="1600" dirty="0">
              <a:solidFill>
                <a:schemeClr val="bg1"/>
              </a:solidFill>
              <a:latin typeface="Rockwell" pitchFamily="18" charset="0"/>
            </a:endParaRPr>
          </a:p>
          <a:p>
            <a:pPr algn="ctr"/>
            <a:r>
              <a:rPr lang="en-US" sz="1600" dirty="0">
                <a:solidFill>
                  <a:schemeClr val="bg1"/>
                </a:solidFill>
                <a:latin typeface="Rockwell" pitchFamily="18" charset="0"/>
              </a:rPr>
              <a:t>(Leave school around 12:20 and return around 2:45)</a:t>
            </a:r>
          </a:p>
          <a:p>
            <a:pPr algn="ctr"/>
            <a:r>
              <a:rPr lang="en-US" sz="1600" dirty="0">
                <a:solidFill>
                  <a:schemeClr val="bg1"/>
                </a:solidFill>
                <a:latin typeface="Rockwell" pitchFamily="18" charset="0"/>
              </a:rPr>
              <a:t>We will need five volunteers</a:t>
            </a:r>
            <a:r>
              <a:rPr lang="en-US" sz="1600" dirty="0" smtClean="0">
                <a:solidFill>
                  <a:schemeClr val="bg1"/>
                </a:solidFill>
                <a:latin typeface="Rockwell" pitchFamily="18" charset="0"/>
              </a:rPr>
              <a:t>.</a:t>
            </a:r>
          </a:p>
          <a:p>
            <a:pPr algn="ctr"/>
            <a:endParaRPr lang="en-US" sz="1600" dirty="0">
              <a:solidFill>
                <a:schemeClr val="bg1"/>
              </a:solidFill>
              <a:latin typeface="Rockwell" pitchFamily="18" charset="0"/>
            </a:endParaRPr>
          </a:p>
          <a:p>
            <a:pPr algn="ctr"/>
            <a:r>
              <a:rPr lang="en-US" sz="1600" b="1" dirty="0">
                <a:solidFill>
                  <a:schemeClr val="bg1"/>
                </a:solidFill>
                <a:latin typeface="Rockwell" pitchFamily="18" charset="0"/>
              </a:rPr>
              <a:t>May 14 – Kansas City Zoo</a:t>
            </a:r>
            <a:endParaRPr lang="en-US" sz="1600" dirty="0">
              <a:solidFill>
                <a:schemeClr val="bg1"/>
              </a:solidFill>
              <a:latin typeface="Rockwell" pitchFamily="18" charset="0"/>
            </a:endParaRPr>
          </a:p>
          <a:p>
            <a:pPr algn="ctr"/>
            <a:r>
              <a:rPr lang="en-US" sz="1600" dirty="0">
                <a:solidFill>
                  <a:schemeClr val="bg1"/>
                </a:solidFill>
                <a:latin typeface="Rockwell" pitchFamily="18" charset="0"/>
              </a:rPr>
              <a:t>(Any parents who wish to go are welcome!)</a:t>
            </a:r>
          </a:p>
          <a:p>
            <a:pPr algn="ctr"/>
            <a:r>
              <a:rPr lang="en-US" sz="1600" dirty="0">
                <a:solidFill>
                  <a:schemeClr val="bg1"/>
                </a:solidFill>
                <a:latin typeface="Rockwell" pitchFamily="18" charset="0"/>
              </a:rPr>
              <a:t>On field trip days, the students will bring their lunches and we will eat in the classroom when we return</a:t>
            </a:r>
            <a:r>
              <a:rPr lang="en-US" sz="1600" dirty="0" smtClean="0">
                <a:solidFill>
                  <a:schemeClr val="bg1"/>
                </a:solidFill>
                <a:latin typeface="Rockwell" pitchFamily="18" charset="0"/>
              </a:rPr>
              <a:t>.</a:t>
            </a:r>
          </a:p>
          <a:p>
            <a:pPr algn="ctr"/>
            <a:endParaRPr lang="en-US" sz="1600" dirty="0">
              <a:solidFill>
                <a:schemeClr val="bg1"/>
              </a:solidFill>
              <a:latin typeface="Rockwell" pitchFamily="18" charset="0"/>
            </a:endParaRPr>
          </a:p>
          <a:p>
            <a:pPr algn="ctr"/>
            <a:r>
              <a:rPr lang="en-US" sz="1600" dirty="0">
                <a:solidFill>
                  <a:schemeClr val="bg1"/>
                </a:solidFill>
                <a:latin typeface="Rockwell" pitchFamily="18" charset="0"/>
              </a:rPr>
              <a:t>Please email me if you would like to volunteer for a field trip. </a:t>
            </a:r>
          </a:p>
        </p:txBody>
      </p:sp>
      <p:pic>
        <p:nvPicPr>
          <p:cNvPr id="4098" name="Picture 2" descr="C:\Users\lciminieri\AppData\Local\Microsoft\Windows\Temporary Internet Files\Content.IE5\AU44FF5A\MC9001876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865">
            <a:off x="7085178" y="3804814"/>
            <a:ext cx="1802501" cy="1121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2" cstate="print"/>
          <a:stretch>
            <a:fillRect/>
          </a:stretch>
        </p:blipFill>
        <p:spPr>
          <a:xfrm>
            <a:off x="34119" y="32491"/>
            <a:ext cx="9144000" cy="6858000"/>
          </a:xfrm>
          <a:prstGeom prst="rect">
            <a:avLst/>
          </a:prstGeom>
        </p:spPr>
      </p:pic>
      <p:sp>
        <p:nvSpPr>
          <p:cNvPr id="8" name="TextBox 7"/>
          <p:cNvSpPr txBox="1"/>
          <p:nvPr/>
        </p:nvSpPr>
        <p:spPr>
          <a:xfrm>
            <a:off x="1085301" y="2562653"/>
            <a:ext cx="7160405" cy="923330"/>
          </a:xfrm>
          <a:prstGeom prst="rect">
            <a:avLst/>
          </a:prstGeom>
          <a:noFill/>
        </p:spPr>
        <p:txBody>
          <a:bodyPr wrap="square" rtlCol="0">
            <a:spAutoFit/>
          </a:bodyPr>
          <a:lstStyle/>
          <a:p>
            <a:pPr algn="ctr"/>
            <a:r>
              <a:rPr lang="en-US" sz="5400" b="1" dirty="0" smtClean="0">
                <a:solidFill>
                  <a:srgbClr val="FF0066"/>
                </a:solidFill>
                <a:effectLst>
                  <a:glow rad="228600">
                    <a:schemeClr val="accent6">
                      <a:satMod val="175000"/>
                      <a:alpha val="40000"/>
                    </a:schemeClr>
                  </a:glow>
                </a:effectLst>
                <a:latin typeface="DJ Chunky" pitchFamily="2" charset="0"/>
              </a:rPr>
              <a:t>M</a:t>
            </a:r>
            <a:r>
              <a:rPr lang="en-US" sz="5400" dirty="0" smtClean="0">
                <a:solidFill>
                  <a:srgbClr val="92D050"/>
                </a:solidFill>
                <a:effectLst>
                  <a:glow rad="228600">
                    <a:schemeClr val="accent6">
                      <a:satMod val="175000"/>
                      <a:alpha val="40000"/>
                    </a:schemeClr>
                  </a:glow>
                </a:effectLst>
                <a:latin typeface="DJ Chunky" pitchFamily="2" charset="0"/>
              </a:rPr>
              <a:t>r</a:t>
            </a:r>
            <a:r>
              <a:rPr lang="en-US" sz="5400" dirty="0" smtClean="0">
                <a:solidFill>
                  <a:srgbClr val="00B0F0"/>
                </a:solidFill>
                <a:effectLst>
                  <a:glow rad="228600">
                    <a:schemeClr val="accent6">
                      <a:satMod val="175000"/>
                      <a:alpha val="40000"/>
                    </a:schemeClr>
                  </a:glow>
                </a:effectLst>
                <a:latin typeface="DJ Chunky" pitchFamily="2" charset="0"/>
              </a:rPr>
              <a:t>s</a:t>
            </a:r>
            <a:r>
              <a:rPr lang="en-US" sz="5400" dirty="0" smtClean="0">
                <a:solidFill>
                  <a:schemeClr val="bg1"/>
                </a:solidFill>
                <a:effectLst>
                  <a:glow rad="228600">
                    <a:schemeClr val="accent6">
                      <a:satMod val="175000"/>
                      <a:alpha val="40000"/>
                    </a:schemeClr>
                  </a:glow>
                </a:effectLst>
                <a:latin typeface="DJ Chunky" pitchFamily="2" charset="0"/>
              </a:rPr>
              <a:t>.</a:t>
            </a:r>
            <a:r>
              <a:rPr lang="en-US" sz="5400" dirty="0" smtClean="0">
                <a:effectLst>
                  <a:glow rad="228600">
                    <a:schemeClr val="accent6">
                      <a:satMod val="175000"/>
                      <a:alpha val="40000"/>
                    </a:schemeClr>
                  </a:glow>
                </a:effectLst>
                <a:latin typeface="DJ Chunky" pitchFamily="2" charset="0"/>
              </a:rPr>
              <a:t> </a:t>
            </a:r>
            <a:r>
              <a:rPr lang="en-US" sz="5400" b="1" dirty="0" smtClean="0">
                <a:solidFill>
                  <a:srgbClr val="FFFF00"/>
                </a:solidFill>
                <a:effectLst>
                  <a:glow rad="228600">
                    <a:schemeClr val="accent6">
                      <a:satMod val="175000"/>
                      <a:alpha val="40000"/>
                    </a:schemeClr>
                  </a:glow>
                </a:effectLst>
                <a:latin typeface="DJ Chunky" pitchFamily="2" charset="0"/>
              </a:rPr>
              <a:t>B</a:t>
            </a:r>
            <a:r>
              <a:rPr lang="en-US" sz="5400" b="1" dirty="0" smtClean="0">
                <a:solidFill>
                  <a:srgbClr val="7030A0"/>
                </a:solidFill>
                <a:effectLst>
                  <a:glow rad="228600">
                    <a:schemeClr val="accent6">
                      <a:satMod val="175000"/>
                      <a:alpha val="40000"/>
                    </a:schemeClr>
                  </a:glow>
                </a:effectLst>
                <a:latin typeface="DJ Chunky" pitchFamily="2" charset="0"/>
              </a:rPr>
              <a:t>r</a:t>
            </a:r>
            <a:r>
              <a:rPr lang="en-US" sz="5400" b="1" dirty="0" smtClean="0">
                <a:solidFill>
                  <a:srgbClr val="92D050"/>
                </a:solidFill>
                <a:effectLst>
                  <a:glow rad="228600">
                    <a:schemeClr val="accent6">
                      <a:satMod val="175000"/>
                      <a:alpha val="40000"/>
                    </a:schemeClr>
                  </a:glow>
                </a:effectLst>
                <a:latin typeface="DJ Chunky" pitchFamily="2" charset="0"/>
              </a:rPr>
              <a:t>o</a:t>
            </a:r>
            <a:r>
              <a:rPr lang="en-US" sz="5400" b="1" dirty="0" smtClean="0">
                <a:solidFill>
                  <a:srgbClr val="FF0066"/>
                </a:solidFill>
                <a:effectLst>
                  <a:glow rad="228600">
                    <a:schemeClr val="accent6">
                      <a:satMod val="175000"/>
                      <a:alpha val="40000"/>
                    </a:schemeClr>
                  </a:glow>
                </a:effectLst>
                <a:latin typeface="DJ Chunky" pitchFamily="2" charset="0"/>
              </a:rPr>
              <a:t>w</a:t>
            </a:r>
            <a:r>
              <a:rPr lang="en-US" sz="5400" b="1" dirty="0" smtClean="0">
                <a:solidFill>
                  <a:srgbClr val="00B0F0"/>
                </a:solidFill>
                <a:effectLst>
                  <a:glow rad="228600">
                    <a:schemeClr val="accent6">
                      <a:satMod val="175000"/>
                      <a:alpha val="40000"/>
                    </a:schemeClr>
                  </a:glow>
                </a:effectLst>
                <a:latin typeface="DJ Chunky" pitchFamily="2" charset="0"/>
              </a:rPr>
              <a:t>n</a:t>
            </a:r>
            <a:endParaRPr lang="en-US" sz="5400" dirty="0">
              <a:solidFill>
                <a:schemeClr val="bg1"/>
              </a:solidFill>
              <a:effectLst>
                <a:glow rad="228600">
                  <a:schemeClr val="accent6">
                    <a:satMod val="175000"/>
                    <a:alpha val="40000"/>
                  </a:schemeClr>
                </a:glow>
              </a:effectLst>
              <a:latin typeface="DJ Chunky" pitchFamily="2" charset="0"/>
            </a:endParaRPr>
          </a:p>
        </p:txBody>
      </p:sp>
      <p:sp>
        <p:nvSpPr>
          <p:cNvPr id="15" name="TextBox 14"/>
          <p:cNvSpPr txBox="1"/>
          <p:nvPr/>
        </p:nvSpPr>
        <p:spPr>
          <a:xfrm rot="20684908">
            <a:off x="890661" y="2725220"/>
            <a:ext cx="1659116" cy="1015663"/>
          </a:xfrm>
          <a:prstGeom prst="rect">
            <a:avLst/>
          </a:prstGeom>
          <a:noFill/>
        </p:spPr>
        <p:txBody>
          <a:bodyPr wrap="square" rtlCol="0">
            <a:spAutoFit/>
          </a:bodyPr>
          <a:lstStyle/>
          <a:p>
            <a:r>
              <a:rPr lang="en-US" sz="2000" dirty="0" smtClean="0">
                <a:solidFill>
                  <a:schemeClr val="bg1"/>
                </a:solidFill>
                <a:latin typeface="Rockwell" pitchFamily="18" charset="0"/>
              </a:rPr>
              <a:t>This will be my </a:t>
            </a:r>
            <a:r>
              <a:rPr lang="en-US" sz="2000" dirty="0" smtClean="0">
                <a:solidFill>
                  <a:schemeClr val="bg1"/>
                </a:solidFill>
                <a:latin typeface="Rockwell" pitchFamily="18" charset="0"/>
              </a:rPr>
              <a:t>5</a:t>
            </a:r>
            <a:r>
              <a:rPr lang="en-US" sz="2000" baseline="30000" dirty="0" smtClean="0">
                <a:solidFill>
                  <a:schemeClr val="bg1"/>
                </a:solidFill>
                <a:latin typeface="Rockwell" pitchFamily="18" charset="0"/>
              </a:rPr>
              <a:t>th</a:t>
            </a:r>
            <a:r>
              <a:rPr lang="en-US" sz="2000" dirty="0" smtClean="0">
                <a:solidFill>
                  <a:schemeClr val="bg1"/>
                </a:solidFill>
                <a:latin typeface="Rockwell" pitchFamily="18" charset="0"/>
              </a:rPr>
              <a:t> </a:t>
            </a:r>
            <a:r>
              <a:rPr lang="en-US" sz="2000" dirty="0" smtClean="0">
                <a:solidFill>
                  <a:schemeClr val="bg1"/>
                </a:solidFill>
                <a:latin typeface="Rockwell" pitchFamily="18" charset="0"/>
              </a:rPr>
              <a:t>year </a:t>
            </a:r>
            <a:r>
              <a:rPr lang="en-US" sz="2000" dirty="0" smtClean="0">
                <a:solidFill>
                  <a:schemeClr val="bg1"/>
                </a:solidFill>
                <a:latin typeface="Rockwell" pitchFamily="18" charset="0"/>
              </a:rPr>
              <a:t>teaching! </a:t>
            </a:r>
            <a:endParaRPr lang="en-US" sz="2000" dirty="0">
              <a:solidFill>
                <a:schemeClr val="bg1"/>
              </a:solidFill>
              <a:latin typeface="Rockwell" pitchFamily="18" charset="0"/>
            </a:endParaRPr>
          </a:p>
        </p:txBody>
      </p:sp>
      <p:pic>
        <p:nvPicPr>
          <p:cNvPr id="1030" name="Picture 6" descr="Baker Univers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 y="5410200"/>
            <a:ext cx="1047750" cy="1047751"/>
          </a:xfrm>
          <a:prstGeom prst="rect">
            <a:avLst/>
          </a:prstGeom>
          <a:noFill/>
          <a:effectLst>
            <a:glow rad="3429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2" descr="http://content.sportslogos.net/logos/32/719/full/cgcob1j29nvqqjwpa3p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95676">
            <a:off x="272057" y="998399"/>
            <a:ext cx="1626488" cy="1484849"/>
          </a:xfrm>
          <a:prstGeom prst="rect">
            <a:avLst/>
          </a:prstGeom>
          <a:noFill/>
          <a:effectLst>
            <a:glow rad="342900">
              <a:srgbClr val="7030A0">
                <a:alpha val="87000"/>
              </a:srgbClr>
            </a:glow>
          </a:effectLst>
          <a:extLst>
            <a:ext uri="{909E8E84-426E-40DD-AFC4-6F175D3DCCD1}">
              <a14:hiddenFill xmlns:a14="http://schemas.microsoft.com/office/drawing/2010/main">
                <a:solidFill>
                  <a:srgbClr val="FFFFFF"/>
                </a:solidFill>
              </a14:hiddenFill>
            </a:ext>
          </a:extLst>
        </p:spPr>
      </p:pic>
      <p:pic>
        <p:nvPicPr>
          <p:cNvPr id="5" name="Picture 4" descr="https://lh6.googleusercontent.com/-Lij2lnUqs0Y/AAAAAAAAAAI/AAAAAAAAGD0/COJUiVQCt5U/s120-c/pho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301" y="4046222"/>
            <a:ext cx="1073699" cy="1143001"/>
          </a:xfrm>
          <a:prstGeom prst="rect">
            <a:avLst/>
          </a:prstGeom>
          <a:noFill/>
          <a:effectLst>
            <a:glow rad="241300">
              <a:srgbClr val="FFC000">
                <a:alpha val="40000"/>
              </a:srgbClr>
            </a:glow>
          </a:effectLst>
          <a:extLst>
            <a:ext uri="{909E8E84-426E-40DD-AFC4-6F175D3DCCD1}">
              <a14:hiddenFill xmlns:a14="http://schemas.microsoft.com/office/drawing/2010/main">
                <a:solidFill>
                  <a:srgbClr val="FFFFFF"/>
                </a:solidFill>
              </a14:hiddenFill>
            </a:ext>
          </a:extLst>
        </p:spPr>
      </p:pic>
      <p:pic>
        <p:nvPicPr>
          <p:cNvPr id="6" name="Picture 6" descr="http://www.bluevalleyk12.org/images/ace/81540/62e27d8913dc1fa4c9d7ef3808ab7848.jpg?sc_id=3204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8944" y="3946517"/>
            <a:ext cx="2679548" cy="2143638"/>
          </a:xfrm>
          <a:prstGeom prst="rect">
            <a:avLst/>
          </a:prstGeom>
          <a:noFill/>
          <a:effectLst>
            <a:glow rad="3048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2" name="Picture 8" descr="http://www.bluevalleyk12.org/images/ace/81540/c57d9cdad88aca8554a2eda2f39e1062.jpg?sc_id=3362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3856" y="3622278"/>
            <a:ext cx="2781408" cy="2271736"/>
          </a:xfrm>
          <a:prstGeom prst="rect">
            <a:avLst/>
          </a:prstGeom>
          <a:noFill/>
          <a:effectLst>
            <a:glow rad="368300">
              <a:schemeClr val="accent5">
                <a:lumMod val="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20547" t="29452" r="17894"/>
          <a:stretch/>
        </p:blipFill>
        <p:spPr>
          <a:xfrm rot="664337">
            <a:off x="7035329" y="1126369"/>
            <a:ext cx="1968099" cy="2756525"/>
          </a:xfrm>
          <a:prstGeom prst="rect">
            <a:avLst/>
          </a:prstGeom>
          <a:effectLst>
            <a:glow rad="266700">
              <a:srgbClr val="99FF33">
                <a:alpha val="51000"/>
              </a:srgbClr>
            </a:glow>
          </a:effectLst>
        </p:spPr>
      </p:pic>
    </p:spTree>
    <p:extLst>
      <p:ext uri="{BB962C8B-B14F-4D97-AF65-F5344CB8AC3E}">
        <p14:creationId xmlns:p14="http://schemas.microsoft.com/office/powerpoint/2010/main" val="2168794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524000" y="1676400"/>
            <a:ext cx="6324600" cy="4031873"/>
          </a:xfrm>
          <a:prstGeom prst="rect">
            <a:avLst/>
          </a:prstGeom>
          <a:noFill/>
        </p:spPr>
        <p:txBody>
          <a:bodyPr wrap="square" rtlCol="0">
            <a:spAutoFit/>
          </a:bodyPr>
          <a:lstStyle/>
          <a:p>
            <a:r>
              <a:rPr lang="en-US" sz="2800" dirty="0" smtClean="0">
                <a:solidFill>
                  <a:schemeClr val="bg1"/>
                </a:solidFill>
                <a:latin typeface="Rockwell" pitchFamily="18" charset="0"/>
              </a:rPr>
              <a:t>Please send a written note or email me and the office if your child will have any changes in their dismissal procedure. </a:t>
            </a:r>
          </a:p>
          <a:p>
            <a:endParaRPr lang="en-US" sz="2800" dirty="0">
              <a:solidFill>
                <a:schemeClr val="bg1"/>
              </a:solidFill>
              <a:latin typeface="Rockwell" pitchFamily="18" charset="0"/>
            </a:endParaRPr>
          </a:p>
          <a:p>
            <a:r>
              <a:rPr lang="en-US" sz="2800" dirty="0" smtClean="0">
                <a:solidFill>
                  <a:schemeClr val="bg1"/>
                </a:solidFill>
                <a:latin typeface="Rockwell" pitchFamily="18" charset="0"/>
              </a:rPr>
              <a:t>If things change during the day, please call or email Sarah in the office. (ssikes@bluevalleyk12.org)</a:t>
            </a:r>
          </a:p>
          <a:p>
            <a:endParaRPr lang="en-US" sz="2800" dirty="0">
              <a:solidFill>
                <a:schemeClr val="bg1"/>
              </a:solidFill>
              <a:latin typeface="Rockwell" pitchFamily="18" charset="0"/>
            </a:endParaRPr>
          </a:p>
        </p:txBody>
      </p:sp>
      <p:pic>
        <p:nvPicPr>
          <p:cNvPr id="3074" name="Picture 2" descr="C:\Users\lciminieri\AppData\Local\Microsoft\Windows\Temporary Internet Files\Content.IE5\H8USAC3B\MC9003838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134824"/>
            <a:ext cx="1819656" cy="1023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8200" y="914400"/>
            <a:ext cx="7238999" cy="5755422"/>
          </a:xfrm>
          <a:prstGeom prst="rect">
            <a:avLst/>
          </a:prstGeom>
          <a:noFill/>
        </p:spPr>
        <p:txBody>
          <a:bodyPr wrap="square" rtlCol="0">
            <a:spAutoFit/>
          </a:bodyPr>
          <a:lstStyle/>
          <a:p>
            <a:pPr algn="ctr"/>
            <a:r>
              <a:rPr lang="en-US" sz="8800" b="1" dirty="0" smtClean="0">
                <a:ln>
                  <a:solidFill>
                    <a:schemeClr val="tx1"/>
                  </a:solidFill>
                </a:ln>
                <a:solidFill>
                  <a:schemeClr val="bg1"/>
                </a:solidFill>
                <a:effectLst>
                  <a:glow rad="228600">
                    <a:schemeClr val="accent3">
                      <a:satMod val="175000"/>
                      <a:alpha val="40000"/>
                    </a:schemeClr>
                  </a:glow>
                </a:effectLst>
                <a:latin typeface="Cheri" pitchFamily="2" charset="0"/>
              </a:rPr>
              <a:t>GO FOLDERS</a:t>
            </a:r>
          </a:p>
          <a:p>
            <a:r>
              <a:rPr lang="en-US" sz="4400" dirty="0" smtClean="0">
                <a:solidFill>
                  <a:schemeClr val="bg1"/>
                </a:solidFill>
                <a:latin typeface="Rockwell" pitchFamily="18" charset="0"/>
              </a:rPr>
              <a:t>Daily  </a:t>
            </a:r>
            <a:r>
              <a:rPr lang="en-US" sz="4400" dirty="0">
                <a:solidFill>
                  <a:schemeClr val="bg1"/>
                </a:solidFill>
                <a:latin typeface="Rockwell" pitchFamily="18" charset="0"/>
              </a:rPr>
              <a:t>GO Folders (green) – Come home everyday with homework &amp; communication from </a:t>
            </a:r>
            <a:r>
              <a:rPr lang="en-US" sz="4400" dirty="0" smtClean="0">
                <a:solidFill>
                  <a:schemeClr val="bg1"/>
                </a:solidFill>
                <a:latin typeface="Rockwell" pitchFamily="18" charset="0"/>
              </a:rPr>
              <a:t>school.</a:t>
            </a:r>
            <a:endParaRPr lang="en-US" sz="4400" dirty="0">
              <a:solidFill>
                <a:schemeClr val="bg1"/>
              </a:solidFill>
              <a:latin typeface="Rockwell" pitchFamily="18" charset="0"/>
            </a:endParaRPr>
          </a:p>
          <a:p>
            <a:r>
              <a:rPr lang="en-US" sz="2000" dirty="0"/>
              <a:t/>
            </a:r>
            <a:br>
              <a:rPr lang="en-US" sz="2000" dirty="0"/>
            </a:br>
            <a:endParaRPr lang="en-US" sz="2000" dirty="0"/>
          </a:p>
          <a:p>
            <a:endParaRPr lang="en-US" sz="2000" dirty="0">
              <a:solidFill>
                <a:schemeClr val="bg1"/>
              </a:solidFill>
              <a:effectLst/>
              <a:latin typeface="Rockwell" pitchFamily="18" charset="0"/>
            </a:endParaRPr>
          </a:p>
        </p:txBody>
      </p:sp>
      <p:pic>
        <p:nvPicPr>
          <p:cNvPr id="5" name="Picture 5" descr="C:\Users\amiller\AppData\Local\Microsoft\Windows\Temporary Internet Files\Content.IE5\KDN5MXUI\MC9003560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8439">
            <a:off x="6450142" y="4165191"/>
            <a:ext cx="1957495" cy="19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91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828800" y="569673"/>
            <a:ext cx="6781800" cy="1200329"/>
          </a:xfrm>
          <a:prstGeom prst="rect">
            <a:avLst/>
          </a:prstGeom>
          <a:noFill/>
        </p:spPr>
        <p:txBody>
          <a:bodyPr wrap="square" rtlCol="0">
            <a:spAutoFit/>
          </a:bodyPr>
          <a:lstStyle/>
          <a:p>
            <a:pPr algn="ctr"/>
            <a:r>
              <a:rPr lang="en-US" sz="7200" dirty="0" smtClean="0">
                <a:ln>
                  <a:solidFill>
                    <a:schemeClr val="tx1"/>
                  </a:solidFill>
                </a:ln>
                <a:solidFill>
                  <a:srgbClr val="FF0066"/>
                </a:solidFill>
                <a:effectLst>
                  <a:glow rad="228600">
                    <a:schemeClr val="accent4">
                      <a:satMod val="175000"/>
                      <a:alpha val="40000"/>
                    </a:schemeClr>
                  </a:glow>
                </a:effectLst>
                <a:latin typeface="Cheri" pitchFamily="2" charset="0"/>
              </a:rPr>
              <a:t>Report</a:t>
            </a:r>
            <a:r>
              <a:rPr lang="en-US" sz="7200" dirty="0" smtClean="0">
                <a:solidFill>
                  <a:srgbClr val="FF0066"/>
                </a:solidFill>
                <a:effectLst>
                  <a:glow rad="228600">
                    <a:schemeClr val="accent4">
                      <a:satMod val="175000"/>
                      <a:alpha val="40000"/>
                    </a:schemeClr>
                  </a:glow>
                </a:effectLst>
                <a:latin typeface="Cheri" pitchFamily="2" charset="0"/>
              </a:rPr>
              <a:t> </a:t>
            </a:r>
            <a:r>
              <a:rPr lang="en-US" sz="7200" dirty="0" smtClean="0">
                <a:ln>
                  <a:solidFill>
                    <a:schemeClr val="tx1"/>
                  </a:solidFill>
                </a:ln>
                <a:solidFill>
                  <a:srgbClr val="FF0066"/>
                </a:solidFill>
                <a:effectLst>
                  <a:glow rad="228600">
                    <a:schemeClr val="accent4">
                      <a:satMod val="175000"/>
                      <a:alpha val="40000"/>
                    </a:schemeClr>
                  </a:glow>
                </a:effectLst>
                <a:latin typeface="Cheri" pitchFamily="2" charset="0"/>
              </a:rPr>
              <a:t>Card</a:t>
            </a:r>
            <a:endParaRPr lang="en-US" sz="7200" dirty="0">
              <a:ln>
                <a:solidFill>
                  <a:schemeClr val="tx1"/>
                </a:solidFill>
              </a:ln>
              <a:solidFill>
                <a:srgbClr val="FF0066"/>
              </a:solidFill>
              <a:latin typeface="Cheri" pitchFamily="2" charset="0"/>
            </a:endParaRPr>
          </a:p>
        </p:txBody>
      </p:sp>
      <p:sp>
        <p:nvSpPr>
          <p:cNvPr id="4" name="TextBox 3"/>
          <p:cNvSpPr txBox="1"/>
          <p:nvPr/>
        </p:nvSpPr>
        <p:spPr>
          <a:xfrm>
            <a:off x="811306" y="1770529"/>
            <a:ext cx="3787588" cy="369332"/>
          </a:xfrm>
          <a:prstGeom prst="rect">
            <a:avLst/>
          </a:prstGeom>
          <a:noFill/>
        </p:spPr>
        <p:txBody>
          <a:bodyPr wrap="square" rtlCol="0">
            <a:spAutoFit/>
          </a:bodyPr>
          <a:lstStyle/>
          <a:p>
            <a:r>
              <a:rPr lang="en-US" b="1" dirty="0" smtClean="0">
                <a:solidFill>
                  <a:schemeClr val="bg1"/>
                </a:solidFill>
                <a:effectLst>
                  <a:glow rad="228600">
                    <a:schemeClr val="accent4">
                      <a:satMod val="175000"/>
                      <a:alpha val="40000"/>
                    </a:schemeClr>
                  </a:glow>
                </a:effectLst>
                <a:latin typeface="Rockwell" pitchFamily="18" charset="0"/>
              </a:rPr>
              <a:t>      </a:t>
            </a:r>
            <a:endParaRPr lang="en-US" sz="1600" dirty="0">
              <a:solidFill>
                <a:schemeClr val="bg1"/>
              </a:solidFill>
              <a:latin typeface="Rockwell" pitchFamily="18" charset="0"/>
            </a:endParaRPr>
          </a:p>
        </p:txBody>
      </p:sp>
      <p:sp>
        <p:nvSpPr>
          <p:cNvPr id="5" name="TextBox 4"/>
          <p:cNvSpPr txBox="1"/>
          <p:nvPr/>
        </p:nvSpPr>
        <p:spPr>
          <a:xfrm>
            <a:off x="4403912" y="1739152"/>
            <a:ext cx="4043082" cy="338554"/>
          </a:xfrm>
          <a:prstGeom prst="rect">
            <a:avLst/>
          </a:prstGeom>
          <a:noFill/>
        </p:spPr>
        <p:txBody>
          <a:bodyPr wrap="square" rtlCol="0">
            <a:spAutoFit/>
          </a:bodyPr>
          <a:lstStyle/>
          <a:p>
            <a:endParaRPr lang="en-US" sz="1600" dirty="0" smtClean="0">
              <a:solidFill>
                <a:schemeClr val="bg1"/>
              </a:solidFill>
              <a:latin typeface="Rockwell" pitchFamily="18" charset="0"/>
            </a:endParaRPr>
          </a:p>
        </p:txBody>
      </p:sp>
      <p:sp>
        <p:nvSpPr>
          <p:cNvPr id="7" name="TextBox 6"/>
          <p:cNvSpPr txBox="1"/>
          <p:nvPr/>
        </p:nvSpPr>
        <p:spPr>
          <a:xfrm>
            <a:off x="1013011" y="1908429"/>
            <a:ext cx="7064189" cy="4370427"/>
          </a:xfrm>
          <a:prstGeom prst="rect">
            <a:avLst/>
          </a:prstGeom>
          <a:noFill/>
        </p:spPr>
        <p:txBody>
          <a:bodyPr wrap="square" rtlCol="0">
            <a:spAutoFit/>
          </a:bodyPr>
          <a:lstStyle/>
          <a:p>
            <a:pPr>
              <a:defRPr/>
            </a:pPr>
            <a:r>
              <a:rPr lang="en-US" sz="2000" b="1" dirty="0">
                <a:solidFill>
                  <a:schemeClr val="bg1"/>
                </a:solidFill>
                <a:latin typeface="Rockwell" pitchFamily="18" charset="0"/>
              </a:rPr>
              <a:t>Progress Reports will come home in the middle of the first quarter only.</a:t>
            </a:r>
          </a:p>
          <a:p>
            <a:pPr>
              <a:defRPr/>
            </a:pPr>
            <a:endParaRPr lang="en-US" sz="2000" b="1" dirty="0">
              <a:solidFill>
                <a:schemeClr val="bg1"/>
              </a:solidFill>
              <a:latin typeface="Rockwell" pitchFamily="18" charset="0"/>
            </a:endParaRPr>
          </a:p>
          <a:p>
            <a:pPr>
              <a:defRPr/>
            </a:pPr>
            <a:r>
              <a:rPr lang="en-US" sz="2000" b="1" dirty="0">
                <a:solidFill>
                  <a:schemeClr val="bg1"/>
                </a:solidFill>
                <a:latin typeface="Rockwell" pitchFamily="18" charset="0"/>
              </a:rPr>
              <a:t>Report Cards will come home each quarter.</a:t>
            </a:r>
          </a:p>
          <a:p>
            <a:pPr>
              <a:defRPr/>
            </a:pPr>
            <a:endParaRPr lang="en-US" sz="2000" b="1" dirty="0">
              <a:solidFill>
                <a:schemeClr val="bg1"/>
              </a:solidFill>
              <a:latin typeface="Rockwell" pitchFamily="18" charset="0"/>
            </a:endParaRPr>
          </a:p>
          <a:p>
            <a:pPr>
              <a:defRPr/>
            </a:pPr>
            <a:r>
              <a:rPr lang="en-US" sz="2000" b="1" dirty="0">
                <a:solidFill>
                  <a:schemeClr val="bg1"/>
                </a:solidFill>
                <a:latin typeface="Rockwell" pitchFamily="18" charset="0"/>
              </a:rPr>
              <a:t>Expectations for the First Grade report card are different from the Kindergarten report card.</a:t>
            </a:r>
          </a:p>
          <a:p>
            <a:pPr>
              <a:defRPr/>
            </a:pPr>
            <a:endParaRPr lang="en-US" sz="2000" b="1" dirty="0">
              <a:solidFill>
                <a:schemeClr val="bg1"/>
              </a:solidFill>
              <a:latin typeface="Rockwell" pitchFamily="18" charset="0"/>
            </a:endParaRPr>
          </a:p>
          <a:p>
            <a:pPr>
              <a:defRPr/>
            </a:pPr>
            <a:r>
              <a:rPr lang="en-US" sz="2000" b="1" dirty="0">
                <a:solidFill>
                  <a:schemeClr val="bg1"/>
                </a:solidFill>
                <a:latin typeface="Rockwell" pitchFamily="18" charset="0"/>
              </a:rPr>
              <a:t>A number – 1, 2, 3 - is assigned in each subject area. </a:t>
            </a:r>
          </a:p>
          <a:p>
            <a:pPr>
              <a:defRPr/>
            </a:pPr>
            <a:endParaRPr lang="en-US" sz="2000" b="1" dirty="0">
              <a:solidFill>
                <a:schemeClr val="bg1"/>
              </a:solidFill>
              <a:latin typeface="Rockwell" pitchFamily="18" charset="0"/>
            </a:endParaRPr>
          </a:p>
          <a:p>
            <a:pPr>
              <a:defRPr/>
            </a:pPr>
            <a:r>
              <a:rPr lang="en-US" sz="2000" b="1" dirty="0">
                <a:solidFill>
                  <a:schemeClr val="bg1"/>
                </a:solidFill>
                <a:latin typeface="Rockwell" pitchFamily="18" charset="0"/>
              </a:rPr>
              <a:t>3’s are for higher level work where the student goes above and beyond what is expected for a first grade student.  </a:t>
            </a:r>
          </a:p>
          <a:p>
            <a:endParaRPr lang="en-US" dirty="0"/>
          </a:p>
        </p:txBody>
      </p:sp>
      <p:pic>
        <p:nvPicPr>
          <p:cNvPr id="9" name="Picture 7" descr="C:\Users\amiller\AppData\Local\Microsoft\Windows\Temporary Internet Files\Content.IE5\5EEI60IF\MC9001509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28839">
            <a:off x="811306" y="139954"/>
            <a:ext cx="156686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253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635758"/>
            <a:ext cx="8458200" cy="1569660"/>
          </a:xfrm>
          <a:prstGeom prst="rect">
            <a:avLst/>
          </a:prstGeom>
          <a:noFill/>
          <a:effectLst>
            <a:glow rad="228600">
              <a:schemeClr val="accent2">
                <a:satMod val="175000"/>
                <a:alpha val="40000"/>
              </a:schemeClr>
            </a:glow>
          </a:effectLst>
        </p:spPr>
        <p:txBody>
          <a:bodyPr wrap="square" rtlCol="0">
            <a:spAutoFit/>
          </a:bodyPr>
          <a:lstStyle/>
          <a:p>
            <a:pPr algn="ctr">
              <a:defRPr/>
            </a:pPr>
            <a:r>
              <a:rPr lang="en-US" sz="4800" dirty="0">
                <a:ln>
                  <a:solidFill>
                    <a:schemeClr val="tx1"/>
                  </a:solidFill>
                </a:ln>
                <a:solidFill>
                  <a:srgbClr val="FFC000"/>
                </a:solidFill>
                <a:effectLst>
                  <a:glow rad="228600">
                    <a:schemeClr val="accent6">
                      <a:satMod val="175000"/>
                      <a:alpha val="40000"/>
                    </a:schemeClr>
                  </a:glow>
                </a:effectLst>
                <a:latin typeface="Cheri" pitchFamily="2" charset="0"/>
              </a:rPr>
              <a:t>Birthdays, Parties, Recess, </a:t>
            </a:r>
            <a:r>
              <a:rPr lang="en-US" sz="4800" dirty="0" smtClean="0">
                <a:ln>
                  <a:solidFill>
                    <a:schemeClr val="tx1"/>
                  </a:solidFill>
                </a:ln>
                <a:solidFill>
                  <a:srgbClr val="FFC000"/>
                </a:solidFill>
                <a:effectLst>
                  <a:glow rad="228600">
                    <a:schemeClr val="accent6">
                      <a:satMod val="175000"/>
                      <a:alpha val="40000"/>
                    </a:schemeClr>
                  </a:glow>
                </a:effectLst>
                <a:latin typeface="Cheri" pitchFamily="2" charset="0"/>
              </a:rPr>
              <a:t>and Make-Up </a:t>
            </a:r>
            <a:r>
              <a:rPr lang="en-US" sz="4800" dirty="0">
                <a:ln>
                  <a:solidFill>
                    <a:schemeClr val="tx1"/>
                  </a:solidFill>
                </a:ln>
                <a:solidFill>
                  <a:srgbClr val="FFC000"/>
                </a:solidFill>
                <a:effectLst>
                  <a:glow rad="228600">
                    <a:schemeClr val="accent6">
                      <a:satMod val="175000"/>
                      <a:alpha val="40000"/>
                    </a:schemeClr>
                  </a:glow>
                </a:effectLst>
                <a:latin typeface="Cheri" pitchFamily="2" charset="0"/>
              </a:rPr>
              <a:t>Work</a:t>
            </a:r>
          </a:p>
        </p:txBody>
      </p:sp>
      <p:sp>
        <p:nvSpPr>
          <p:cNvPr id="5" name="TextBox 4"/>
          <p:cNvSpPr txBox="1"/>
          <p:nvPr/>
        </p:nvSpPr>
        <p:spPr>
          <a:xfrm>
            <a:off x="952500" y="2362200"/>
            <a:ext cx="7239000" cy="3582519"/>
          </a:xfrm>
          <a:prstGeom prst="rect">
            <a:avLst/>
          </a:prstGeom>
          <a:noFill/>
        </p:spPr>
        <p:txBody>
          <a:bodyPr wrap="square" rtlCol="0">
            <a:spAutoFit/>
          </a:bodyPr>
          <a:lstStyle/>
          <a:p>
            <a:pPr>
              <a:lnSpc>
                <a:spcPct val="90000"/>
              </a:lnSpc>
              <a:buFont typeface="Arial" charset="0"/>
              <a:buChar char="•"/>
            </a:pPr>
            <a:r>
              <a:rPr lang="en-US" dirty="0">
                <a:solidFill>
                  <a:schemeClr val="bg1"/>
                </a:solidFill>
                <a:latin typeface="Rockwell" pitchFamily="18" charset="0"/>
              </a:rPr>
              <a:t>Make Up Work will be sent home when your child returns.</a:t>
            </a:r>
          </a:p>
          <a:p>
            <a:pPr>
              <a:lnSpc>
                <a:spcPct val="90000"/>
              </a:lnSpc>
            </a:pPr>
            <a:endParaRPr lang="en-US" dirty="0">
              <a:solidFill>
                <a:schemeClr val="bg1"/>
              </a:solidFill>
              <a:latin typeface="Rockwell" pitchFamily="18" charset="0"/>
            </a:endParaRPr>
          </a:p>
          <a:p>
            <a:pPr>
              <a:lnSpc>
                <a:spcPct val="90000"/>
              </a:lnSpc>
              <a:buFont typeface="Arial" charset="0"/>
              <a:buChar char="•"/>
            </a:pPr>
            <a:r>
              <a:rPr lang="en-US" dirty="0">
                <a:solidFill>
                  <a:schemeClr val="bg1"/>
                </a:solidFill>
                <a:latin typeface="Rockwell" pitchFamily="18" charset="0"/>
              </a:rPr>
              <a:t>Recess</a:t>
            </a:r>
          </a:p>
          <a:p>
            <a:pPr>
              <a:lnSpc>
                <a:spcPct val="90000"/>
              </a:lnSpc>
            </a:pPr>
            <a:endParaRPr lang="en-US" dirty="0">
              <a:solidFill>
                <a:schemeClr val="bg1"/>
              </a:solidFill>
              <a:latin typeface="Rockwell" pitchFamily="18" charset="0"/>
            </a:endParaRPr>
          </a:p>
          <a:p>
            <a:pPr>
              <a:lnSpc>
                <a:spcPct val="90000"/>
              </a:lnSpc>
              <a:buFont typeface="Arial" charset="0"/>
              <a:buChar char="•"/>
            </a:pPr>
            <a:r>
              <a:rPr lang="en-US" dirty="0">
                <a:solidFill>
                  <a:schemeClr val="bg1"/>
                </a:solidFill>
                <a:latin typeface="Rockwell" pitchFamily="18" charset="0"/>
              </a:rPr>
              <a:t>Lunchroom and Lunch Money</a:t>
            </a:r>
          </a:p>
          <a:p>
            <a:pPr>
              <a:lnSpc>
                <a:spcPct val="90000"/>
              </a:lnSpc>
            </a:pPr>
            <a:endParaRPr lang="en-US" dirty="0">
              <a:solidFill>
                <a:schemeClr val="bg1"/>
              </a:solidFill>
              <a:latin typeface="Rockwell" pitchFamily="18" charset="0"/>
            </a:endParaRPr>
          </a:p>
          <a:p>
            <a:pPr>
              <a:lnSpc>
                <a:spcPct val="90000"/>
              </a:lnSpc>
              <a:buFont typeface="Arial" charset="0"/>
              <a:buChar char="•"/>
            </a:pPr>
            <a:r>
              <a:rPr lang="en-US" dirty="0">
                <a:solidFill>
                  <a:schemeClr val="bg1"/>
                </a:solidFill>
                <a:latin typeface="Rockwell" pitchFamily="18" charset="0"/>
              </a:rPr>
              <a:t>Birthdays – District Treat Guidelines (on my website)</a:t>
            </a:r>
          </a:p>
          <a:p>
            <a:pPr>
              <a:lnSpc>
                <a:spcPct val="90000"/>
              </a:lnSpc>
            </a:pPr>
            <a:endParaRPr lang="en-US" dirty="0">
              <a:solidFill>
                <a:schemeClr val="bg1"/>
              </a:solidFill>
              <a:latin typeface="Rockwell" pitchFamily="18" charset="0"/>
            </a:endParaRPr>
          </a:p>
          <a:p>
            <a:pPr>
              <a:lnSpc>
                <a:spcPct val="90000"/>
              </a:lnSpc>
              <a:buFont typeface="Arial" charset="0"/>
              <a:buChar char="•"/>
            </a:pPr>
            <a:r>
              <a:rPr lang="en-US" dirty="0">
                <a:solidFill>
                  <a:schemeClr val="bg1"/>
                </a:solidFill>
                <a:latin typeface="Rockwell" pitchFamily="18" charset="0"/>
              </a:rPr>
              <a:t>Do not send party invitations or thank you notes to pass out at school.</a:t>
            </a:r>
          </a:p>
          <a:p>
            <a:pPr>
              <a:lnSpc>
                <a:spcPct val="90000"/>
              </a:lnSpc>
            </a:pPr>
            <a:endParaRPr lang="en-US" dirty="0">
              <a:solidFill>
                <a:schemeClr val="bg1"/>
              </a:solidFill>
              <a:latin typeface="Rockwell" pitchFamily="18" charset="0"/>
            </a:endParaRPr>
          </a:p>
          <a:p>
            <a:pPr>
              <a:lnSpc>
                <a:spcPct val="90000"/>
              </a:lnSpc>
              <a:buFont typeface="Arial" charset="0"/>
              <a:buChar char="•"/>
            </a:pPr>
            <a:r>
              <a:rPr lang="en-US" dirty="0">
                <a:solidFill>
                  <a:schemeClr val="bg1"/>
                </a:solidFill>
                <a:latin typeface="Rockwell" pitchFamily="18" charset="0"/>
              </a:rPr>
              <a:t>Classroom and Holiday Parties – District Treat Guidelines</a:t>
            </a:r>
          </a:p>
          <a:p>
            <a:pPr>
              <a:lnSpc>
                <a:spcPct val="90000"/>
              </a:lnSpc>
            </a:pPr>
            <a:endParaRPr lang="en-US" dirty="0">
              <a:solidFill>
                <a:schemeClr val="bg1"/>
              </a:solidFill>
              <a:latin typeface="Rockwell" pitchFamily="18" charset="0"/>
            </a:endParaRPr>
          </a:p>
          <a:p>
            <a:pPr>
              <a:lnSpc>
                <a:spcPct val="90000"/>
              </a:lnSpc>
              <a:buFont typeface="Arial" charset="0"/>
              <a:buChar char="•"/>
            </a:pPr>
            <a:r>
              <a:rPr lang="en-US" dirty="0">
                <a:solidFill>
                  <a:schemeClr val="bg1"/>
                </a:solidFill>
                <a:latin typeface="Rockwell" pitchFamily="18" charset="0"/>
              </a:rPr>
              <a:t>Water Bottles </a:t>
            </a:r>
          </a:p>
        </p:txBody>
      </p:sp>
    </p:spTree>
    <p:extLst>
      <p:ext uri="{BB962C8B-B14F-4D97-AF65-F5344CB8AC3E}">
        <p14:creationId xmlns:p14="http://schemas.microsoft.com/office/powerpoint/2010/main" val="2018328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063388" y="2590800"/>
            <a:ext cx="7010400" cy="4228850"/>
          </a:xfrm>
          <a:prstGeom prst="rect">
            <a:avLst/>
          </a:prstGeom>
          <a:noFill/>
        </p:spPr>
        <p:txBody>
          <a:bodyPr wrap="square" rtlCol="0">
            <a:spAutoFit/>
          </a:bodyPr>
          <a:lstStyle/>
          <a:p>
            <a:r>
              <a:rPr lang="en-US" sz="2400" dirty="0" smtClean="0">
                <a:solidFill>
                  <a:schemeClr val="bg1"/>
                </a:solidFill>
                <a:latin typeface="Rockwell" pitchFamily="18" charset="0"/>
              </a:rPr>
              <a:t>Please sign up tonight, if you’d like to help out in our classroom! What to sign up for…</a:t>
            </a:r>
          </a:p>
          <a:p>
            <a:pPr marL="342900" indent="-342900">
              <a:lnSpc>
                <a:spcPct val="90000"/>
              </a:lnSpc>
              <a:buFont typeface="Arial" pitchFamily="34" charset="0"/>
              <a:buChar char="•"/>
              <a:defRPr/>
            </a:pPr>
            <a:r>
              <a:rPr lang="en-US" sz="1600" dirty="0" smtClean="0">
                <a:solidFill>
                  <a:schemeClr val="bg1"/>
                </a:solidFill>
                <a:latin typeface="Rockwell" pitchFamily="18" charset="0"/>
              </a:rPr>
              <a:t>  Parent </a:t>
            </a:r>
            <a:r>
              <a:rPr lang="en-US" sz="1600" dirty="0">
                <a:solidFill>
                  <a:schemeClr val="bg1"/>
                </a:solidFill>
                <a:latin typeface="Rockwell" pitchFamily="18" charset="0"/>
              </a:rPr>
              <a:t>Teacher Conferences</a:t>
            </a:r>
          </a:p>
          <a:p>
            <a:pPr>
              <a:lnSpc>
                <a:spcPct val="90000"/>
              </a:lnSpc>
              <a:defRPr/>
            </a:pPr>
            <a:endParaRPr lang="en-US" sz="1600" dirty="0">
              <a:solidFill>
                <a:schemeClr val="bg1"/>
              </a:solidFill>
              <a:latin typeface="Rockwell" pitchFamily="18" charset="0"/>
            </a:endParaRPr>
          </a:p>
          <a:p>
            <a:pPr marL="457200" indent="-457200">
              <a:lnSpc>
                <a:spcPct val="90000"/>
              </a:lnSpc>
              <a:buFont typeface="Arial" pitchFamily="34" charset="0"/>
              <a:buChar char="•"/>
              <a:defRPr/>
            </a:pPr>
            <a:r>
              <a:rPr lang="en-US" sz="1600" dirty="0">
                <a:solidFill>
                  <a:schemeClr val="bg1"/>
                </a:solidFill>
                <a:latin typeface="Rockwell" pitchFamily="18" charset="0"/>
              </a:rPr>
              <a:t>Reader’s Workshop</a:t>
            </a:r>
          </a:p>
          <a:p>
            <a:pPr>
              <a:lnSpc>
                <a:spcPct val="90000"/>
              </a:lnSpc>
              <a:defRPr/>
            </a:pPr>
            <a:endParaRPr lang="en-US" sz="1600" dirty="0">
              <a:solidFill>
                <a:schemeClr val="bg1"/>
              </a:solidFill>
              <a:latin typeface="Rockwell" pitchFamily="18" charset="0"/>
            </a:endParaRPr>
          </a:p>
          <a:p>
            <a:pPr marL="457200" indent="-457200">
              <a:lnSpc>
                <a:spcPct val="90000"/>
              </a:lnSpc>
              <a:buFont typeface="Arial" pitchFamily="34" charset="0"/>
              <a:buChar char="•"/>
              <a:defRPr/>
            </a:pPr>
            <a:r>
              <a:rPr lang="en-US" sz="1600" dirty="0">
                <a:solidFill>
                  <a:schemeClr val="bg1"/>
                </a:solidFill>
                <a:latin typeface="Rockwell" pitchFamily="18" charset="0"/>
              </a:rPr>
              <a:t>Material Preparation</a:t>
            </a:r>
          </a:p>
          <a:p>
            <a:pPr>
              <a:lnSpc>
                <a:spcPct val="90000"/>
              </a:lnSpc>
              <a:defRPr/>
            </a:pPr>
            <a:endParaRPr lang="en-US" sz="1600" dirty="0">
              <a:solidFill>
                <a:schemeClr val="bg1"/>
              </a:solidFill>
              <a:latin typeface="Rockwell" pitchFamily="18" charset="0"/>
            </a:endParaRPr>
          </a:p>
          <a:p>
            <a:pPr marL="457200" indent="-457200">
              <a:lnSpc>
                <a:spcPct val="90000"/>
              </a:lnSpc>
              <a:buFont typeface="Arial" pitchFamily="34" charset="0"/>
              <a:buChar char="•"/>
              <a:defRPr/>
            </a:pPr>
            <a:r>
              <a:rPr lang="en-US" sz="1600" dirty="0">
                <a:solidFill>
                  <a:schemeClr val="bg1"/>
                </a:solidFill>
                <a:latin typeface="Rockwell" pitchFamily="18" charset="0"/>
              </a:rPr>
              <a:t>Star of the Week</a:t>
            </a:r>
          </a:p>
          <a:p>
            <a:pPr>
              <a:lnSpc>
                <a:spcPct val="90000"/>
              </a:lnSpc>
              <a:defRPr/>
            </a:pPr>
            <a:endParaRPr lang="en-US" sz="1600" dirty="0">
              <a:solidFill>
                <a:schemeClr val="bg1"/>
              </a:solidFill>
              <a:latin typeface="Rockwell" pitchFamily="18" charset="0"/>
            </a:endParaRPr>
          </a:p>
          <a:p>
            <a:pPr marL="457200" indent="-457200">
              <a:lnSpc>
                <a:spcPct val="90000"/>
              </a:lnSpc>
              <a:buFont typeface="Arial" pitchFamily="34" charset="0"/>
              <a:buChar char="•"/>
              <a:defRPr/>
            </a:pPr>
            <a:r>
              <a:rPr lang="en-US" sz="1600" dirty="0">
                <a:solidFill>
                  <a:schemeClr val="bg1"/>
                </a:solidFill>
                <a:latin typeface="Rockwell" pitchFamily="18" charset="0"/>
              </a:rPr>
              <a:t>PTA Holiday Parties, Teacher Appreciation Week, Sunshine Representative </a:t>
            </a:r>
          </a:p>
          <a:p>
            <a:pPr>
              <a:lnSpc>
                <a:spcPct val="90000"/>
              </a:lnSpc>
              <a:defRPr/>
            </a:pPr>
            <a:endParaRPr lang="en-US" sz="1600" dirty="0">
              <a:solidFill>
                <a:schemeClr val="bg1"/>
              </a:solidFill>
              <a:latin typeface="Rockwell" pitchFamily="18" charset="0"/>
            </a:endParaRPr>
          </a:p>
          <a:p>
            <a:pPr marL="457200" indent="-457200">
              <a:lnSpc>
                <a:spcPct val="90000"/>
              </a:lnSpc>
              <a:buFont typeface="Arial" pitchFamily="34" charset="0"/>
              <a:buChar char="•"/>
              <a:defRPr/>
            </a:pPr>
            <a:r>
              <a:rPr lang="en-US" sz="1600" dirty="0">
                <a:solidFill>
                  <a:schemeClr val="bg1"/>
                </a:solidFill>
                <a:latin typeface="Rockwell" pitchFamily="18" charset="0"/>
              </a:rPr>
              <a:t>PTA Email Contact &amp; Directory Sheet </a:t>
            </a:r>
          </a:p>
          <a:p>
            <a:endParaRPr lang="en-US" sz="2400" dirty="0" smtClean="0">
              <a:solidFill>
                <a:schemeClr val="bg1"/>
              </a:solidFill>
              <a:latin typeface="Rockwell" pitchFamily="18" charset="0"/>
            </a:endParaRPr>
          </a:p>
          <a:p>
            <a:endParaRPr lang="en-US" sz="2400" dirty="0">
              <a:solidFill>
                <a:schemeClr val="bg1"/>
              </a:solidFill>
              <a:latin typeface="Rockwell"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219200" y="1536174"/>
            <a:ext cx="6705600" cy="4081117"/>
          </a:xfrm>
          <a:prstGeom prst="rect">
            <a:avLst/>
          </a:prstGeom>
          <a:noFill/>
        </p:spPr>
        <p:txBody>
          <a:bodyPr wrap="square" rtlCol="0">
            <a:spAutoFit/>
          </a:bodyPr>
          <a:lstStyle/>
          <a:p>
            <a:pPr>
              <a:lnSpc>
                <a:spcPct val="90000"/>
              </a:lnSpc>
            </a:pPr>
            <a:r>
              <a:rPr lang="en-US" sz="3200" dirty="0">
                <a:solidFill>
                  <a:schemeClr val="bg1"/>
                </a:solidFill>
                <a:latin typeface="Rockwell" pitchFamily="18" charset="0"/>
              </a:rPr>
              <a:t>Newsletters </a:t>
            </a:r>
            <a:r>
              <a:rPr lang="en-US" sz="3200" dirty="0" smtClean="0">
                <a:solidFill>
                  <a:schemeClr val="bg1"/>
                </a:solidFill>
                <a:latin typeface="Rockwell" pitchFamily="18" charset="0"/>
              </a:rPr>
              <a:t>and Weekly </a:t>
            </a:r>
            <a:r>
              <a:rPr lang="en-US" sz="3200" dirty="0">
                <a:solidFill>
                  <a:schemeClr val="bg1"/>
                </a:solidFill>
                <a:latin typeface="Rockwell" pitchFamily="18" charset="0"/>
              </a:rPr>
              <a:t>Curriculum </a:t>
            </a:r>
            <a:r>
              <a:rPr lang="en-US" sz="3200" dirty="0" smtClean="0">
                <a:solidFill>
                  <a:schemeClr val="bg1"/>
                </a:solidFill>
                <a:latin typeface="Rockwell" pitchFamily="18" charset="0"/>
              </a:rPr>
              <a:t>Updates (Both will be posted to my website.)</a:t>
            </a:r>
            <a:endParaRPr lang="en-US" sz="3200" dirty="0">
              <a:solidFill>
                <a:schemeClr val="bg1"/>
              </a:solidFill>
              <a:latin typeface="Rockwell" pitchFamily="18" charset="0"/>
            </a:endParaRPr>
          </a:p>
          <a:p>
            <a:pPr>
              <a:lnSpc>
                <a:spcPct val="90000"/>
              </a:lnSpc>
            </a:pPr>
            <a:endParaRPr lang="en-US" sz="3200" dirty="0">
              <a:solidFill>
                <a:schemeClr val="bg1"/>
              </a:solidFill>
              <a:latin typeface="Rockwell" pitchFamily="18" charset="0"/>
            </a:endParaRPr>
          </a:p>
          <a:p>
            <a:pPr>
              <a:lnSpc>
                <a:spcPct val="90000"/>
              </a:lnSpc>
            </a:pPr>
            <a:r>
              <a:rPr lang="en-US" sz="3200" dirty="0">
                <a:solidFill>
                  <a:schemeClr val="bg1"/>
                </a:solidFill>
                <a:latin typeface="Rockwell" pitchFamily="18" charset="0"/>
              </a:rPr>
              <a:t>Website</a:t>
            </a:r>
          </a:p>
          <a:p>
            <a:pPr>
              <a:lnSpc>
                <a:spcPct val="90000"/>
              </a:lnSpc>
            </a:pPr>
            <a:endParaRPr lang="en-US" sz="3200" dirty="0">
              <a:solidFill>
                <a:schemeClr val="bg1"/>
              </a:solidFill>
              <a:latin typeface="Rockwell" pitchFamily="18" charset="0"/>
            </a:endParaRPr>
          </a:p>
          <a:p>
            <a:pPr>
              <a:lnSpc>
                <a:spcPct val="90000"/>
              </a:lnSpc>
            </a:pPr>
            <a:r>
              <a:rPr lang="en-US" sz="3200" dirty="0">
                <a:solidFill>
                  <a:schemeClr val="bg1"/>
                </a:solidFill>
                <a:latin typeface="Rockwell" pitchFamily="18" charset="0"/>
              </a:rPr>
              <a:t>Email:  </a:t>
            </a:r>
            <a:r>
              <a:rPr lang="en-US" sz="2900" dirty="0" smtClean="0">
                <a:solidFill>
                  <a:schemeClr val="bg1"/>
                </a:solidFill>
                <a:latin typeface="Rockwell" pitchFamily="18" charset="0"/>
              </a:rPr>
              <a:t>jlbrown03@bluevalleyk12.org</a:t>
            </a:r>
            <a:endParaRPr lang="en-US" sz="2900" dirty="0">
              <a:solidFill>
                <a:schemeClr val="bg1"/>
              </a:solidFill>
              <a:latin typeface="Rockwell" pitchFamily="18" charset="0"/>
            </a:endParaRPr>
          </a:p>
          <a:p>
            <a:pPr>
              <a:lnSpc>
                <a:spcPct val="90000"/>
              </a:lnSpc>
            </a:pPr>
            <a:endParaRPr lang="en-US" sz="3200" dirty="0">
              <a:solidFill>
                <a:schemeClr val="bg1"/>
              </a:solidFill>
              <a:latin typeface="Rockwell" pitchFamily="18" charset="0"/>
            </a:endParaRPr>
          </a:p>
          <a:p>
            <a:pPr>
              <a:lnSpc>
                <a:spcPct val="90000"/>
              </a:lnSpc>
            </a:pPr>
            <a:r>
              <a:rPr lang="en-US" sz="3200" dirty="0">
                <a:solidFill>
                  <a:schemeClr val="bg1"/>
                </a:solidFill>
                <a:latin typeface="Rockwell" pitchFamily="18" charset="0"/>
              </a:rPr>
              <a:t>Telephone:  239-7800 or </a:t>
            </a:r>
            <a:r>
              <a:rPr lang="en-US" sz="3200" dirty="0" smtClean="0">
                <a:solidFill>
                  <a:schemeClr val="bg1"/>
                </a:solidFill>
                <a:latin typeface="Rockwell" pitchFamily="18" charset="0"/>
              </a:rPr>
              <a:t>239-7879</a:t>
            </a:r>
            <a:endParaRPr lang="en-US" sz="3200" dirty="0">
              <a:solidFill>
                <a:schemeClr val="bg1"/>
              </a:solidFill>
              <a:latin typeface="Rockwell" pitchFamily="18" charset="0"/>
            </a:endParaRPr>
          </a:p>
        </p:txBody>
      </p:sp>
      <p:sp>
        <p:nvSpPr>
          <p:cNvPr id="4" name="Rectangle 3"/>
          <p:cNvSpPr/>
          <p:nvPr/>
        </p:nvSpPr>
        <p:spPr>
          <a:xfrm>
            <a:off x="828026" y="300587"/>
            <a:ext cx="7487947" cy="1200329"/>
          </a:xfrm>
          <a:prstGeom prst="rect">
            <a:avLst/>
          </a:prstGeom>
        </p:spPr>
        <p:txBody>
          <a:bodyPr wrap="none">
            <a:spAutoFit/>
          </a:bodyPr>
          <a:lstStyle/>
          <a:p>
            <a:r>
              <a:rPr lang="en-US" sz="7200" dirty="0" smtClean="0">
                <a:ln>
                  <a:solidFill>
                    <a:schemeClr val="tx1"/>
                  </a:solidFill>
                </a:ln>
                <a:solidFill>
                  <a:srgbClr val="99FF33"/>
                </a:solidFill>
                <a:effectLst>
                  <a:glow rad="228600">
                    <a:schemeClr val="accent3">
                      <a:satMod val="175000"/>
                      <a:alpha val="40000"/>
                    </a:schemeClr>
                  </a:glow>
                </a:effectLst>
                <a:latin typeface="Cheri" pitchFamily="2" charset="0"/>
              </a:rPr>
              <a:t>Communication</a:t>
            </a:r>
            <a:endParaRPr lang="en-US" sz="7200" dirty="0">
              <a:ln>
                <a:solidFill>
                  <a:schemeClr val="tx1"/>
                </a:solidFill>
              </a:ln>
              <a:solidFill>
                <a:srgbClr val="99FF33"/>
              </a:solidFill>
              <a:effectLst>
                <a:glow rad="228600">
                  <a:schemeClr val="accent3">
                    <a:satMod val="175000"/>
                    <a:alpha val="40000"/>
                  </a:schemeClr>
                </a:glow>
              </a:effectLst>
              <a:latin typeface="Cheri" pitchFamily="2" charset="0"/>
            </a:endParaRPr>
          </a:p>
        </p:txBody>
      </p:sp>
      <p:pic>
        <p:nvPicPr>
          <p:cNvPr id="5" name="Picture 7" descr="C:\Program Files\Microsoft Office\MEDIA\CAGCAT10\j033226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5063">
            <a:off x="5881145" y="2757213"/>
            <a:ext cx="1097348" cy="124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306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143000" y="2209800"/>
            <a:ext cx="6858000" cy="3046988"/>
          </a:xfrm>
          <a:prstGeom prst="rect">
            <a:avLst/>
          </a:prstGeom>
          <a:noFill/>
        </p:spPr>
        <p:txBody>
          <a:bodyPr wrap="square" rtlCol="0">
            <a:spAutoFit/>
          </a:bodyPr>
          <a:lstStyle/>
          <a:p>
            <a:pPr>
              <a:buFont typeface="Arial" charset="0"/>
              <a:buChar char="•"/>
            </a:pPr>
            <a:r>
              <a:rPr lang="en-US" sz="2400" dirty="0">
                <a:solidFill>
                  <a:schemeClr val="bg1"/>
                </a:solidFill>
                <a:latin typeface="Rockwell" pitchFamily="18" charset="0"/>
              </a:rPr>
              <a:t>PTA Directory Form</a:t>
            </a:r>
          </a:p>
          <a:p>
            <a:endParaRPr lang="en-US" sz="2400" dirty="0">
              <a:solidFill>
                <a:schemeClr val="bg1"/>
              </a:solidFill>
              <a:latin typeface="Rockwell" pitchFamily="18" charset="0"/>
            </a:endParaRPr>
          </a:p>
          <a:p>
            <a:pPr>
              <a:buFont typeface="Arial" charset="0"/>
              <a:buChar char="•"/>
            </a:pPr>
            <a:r>
              <a:rPr lang="en-US" sz="2400" dirty="0">
                <a:solidFill>
                  <a:schemeClr val="bg1"/>
                </a:solidFill>
                <a:latin typeface="Rockwell" pitchFamily="18" charset="0"/>
              </a:rPr>
              <a:t>Introducing… (Due Sept. </a:t>
            </a:r>
            <a:r>
              <a:rPr lang="en-US" sz="2400" dirty="0" smtClean="0">
                <a:solidFill>
                  <a:schemeClr val="bg1"/>
                </a:solidFill>
                <a:latin typeface="Rockwell" pitchFamily="18" charset="0"/>
              </a:rPr>
              <a:t>9)</a:t>
            </a:r>
            <a:endParaRPr lang="en-US" sz="2400" dirty="0">
              <a:solidFill>
                <a:schemeClr val="bg1"/>
              </a:solidFill>
              <a:latin typeface="Rockwell" pitchFamily="18" charset="0"/>
            </a:endParaRPr>
          </a:p>
          <a:p>
            <a:endParaRPr lang="en-US" sz="2400" dirty="0">
              <a:solidFill>
                <a:schemeClr val="bg1"/>
              </a:solidFill>
              <a:latin typeface="Rockwell" pitchFamily="18" charset="0"/>
            </a:endParaRPr>
          </a:p>
          <a:p>
            <a:pPr>
              <a:buFont typeface="Arial" charset="0"/>
              <a:buChar char="•"/>
            </a:pPr>
            <a:r>
              <a:rPr lang="en-US" sz="2400" dirty="0" smtClean="0">
                <a:solidFill>
                  <a:schemeClr val="bg1"/>
                </a:solidFill>
                <a:latin typeface="Rockwell" pitchFamily="18" charset="0"/>
              </a:rPr>
              <a:t>Scrapbook </a:t>
            </a:r>
            <a:r>
              <a:rPr lang="en-US" sz="2400" dirty="0">
                <a:solidFill>
                  <a:schemeClr val="bg1"/>
                </a:solidFill>
                <a:latin typeface="Rockwell" pitchFamily="18" charset="0"/>
              </a:rPr>
              <a:t>Page (Due Sept. </a:t>
            </a:r>
            <a:r>
              <a:rPr lang="en-US" sz="2400" dirty="0" smtClean="0">
                <a:solidFill>
                  <a:schemeClr val="bg1"/>
                </a:solidFill>
                <a:latin typeface="Rockwell" pitchFamily="18" charset="0"/>
              </a:rPr>
              <a:t>19)</a:t>
            </a:r>
            <a:endParaRPr lang="en-US" sz="2400" dirty="0">
              <a:solidFill>
                <a:schemeClr val="bg1"/>
              </a:solidFill>
              <a:latin typeface="Rockwell" pitchFamily="18" charset="0"/>
            </a:endParaRPr>
          </a:p>
          <a:p>
            <a:endParaRPr lang="en-US" sz="2400" dirty="0">
              <a:solidFill>
                <a:schemeClr val="bg1"/>
              </a:solidFill>
              <a:latin typeface="Rockwell" pitchFamily="18" charset="0"/>
            </a:endParaRPr>
          </a:p>
          <a:p>
            <a:pPr>
              <a:buFont typeface="Arial" charset="0"/>
              <a:buChar char="•"/>
            </a:pPr>
            <a:r>
              <a:rPr lang="en-US" sz="2400" dirty="0">
                <a:solidFill>
                  <a:schemeClr val="bg1"/>
                </a:solidFill>
                <a:latin typeface="Rockwell" pitchFamily="18" charset="0"/>
              </a:rPr>
              <a:t>September Reading Incentive : </a:t>
            </a:r>
            <a:r>
              <a:rPr lang="en-US" sz="2400" u="sng" dirty="0">
                <a:solidFill>
                  <a:schemeClr val="bg1"/>
                </a:solidFill>
                <a:latin typeface="Rockwell" pitchFamily="18" charset="0"/>
              </a:rPr>
              <a:t>Sharing Good </a:t>
            </a:r>
            <a:r>
              <a:rPr lang="en-US" sz="2400" u="sng" dirty="0" smtClean="0">
                <a:solidFill>
                  <a:schemeClr val="bg1"/>
                </a:solidFill>
                <a:latin typeface="Rockwell" pitchFamily="18" charset="0"/>
              </a:rPr>
              <a:t>Book </a:t>
            </a:r>
            <a:r>
              <a:rPr lang="en-US" sz="2400" dirty="0" smtClean="0">
                <a:solidFill>
                  <a:schemeClr val="bg1"/>
                </a:solidFill>
                <a:latin typeface="Rockwell" pitchFamily="18" charset="0"/>
              </a:rPr>
              <a:t>(Due Sept. 30)</a:t>
            </a:r>
            <a:endParaRPr lang="en-US" sz="2400" dirty="0">
              <a:solidFill>
                <a:schemeClr val="bg1"/>
              </a:solidFill>
              <a:latin typeface="Rockwell" pitchFamily="18" charset="0"/>
            </a:endParaRPr>
          </a:p>
        </p:txBody>
      </p:sp>
      <p:sp>
        <p:nvSpPr>
          <p:cNvPr id="4" name="Rectangle 3"/>
          <p:cNvSpPr/>
          <p:nvPr/>
        </p:nvSpPr>
        <p:spPr>
          <a:xfrm>
            <a:off x="1252437" y="1408514"/>
            <a:ext cx="6639125" cy="769441"/>
          </a:xfrm>
          <a:prstGeom prst="rect">
            <a:avLst/>
          </a:prstGeom>
        </p:spPr>
        <p:txBody>
          <a:bodyPr wrap="none">
            <a:spAutoFit/>
          </a:bodyPr>
          <a:lstStyle/>
          <a:p>
            <a:pPr>
              <a:defRPr/>
            </a:pPr>
            <a:r>
              <a:rPr lang="en-US" sz="4400" dirty="0">
                <a:ln>
                  <a:solidFill>
                    <a:schemeClr val="tx1"/>
                  </a:solidFill>
                </a:ln>
                <a:solidFill>
                  <a:srgbClr val="CC66FF"/>
                </a:solidFill>
                <a:latin typeface="Rockwell" pitchFamily="18" charset="0"/>
              </a:rPr>
              <a:t>Handouts to be Returned</a:t>
            </a:r>
            <a:endParaRPr lang="en-US" sz="4400" dirty="0">
              <a:ln>
                <a:solidFill>
                  <a:schemeClr val="tx1"/>
                </a:solidFill>
              </a:ln>
              <a:solidFill>
                <a:srgbClr val="CC66FF"/>
              </a:solidFill>
              <a:effectLst>
                <a:outerShdw blurRad="38100" dist="38100" dir="2700000" algn="tl">
                  <a:srgbClr val="000000"/>
                </a:outerShdw>
              </a:effectLst>
              <a:latin typeface="Rockwell"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219200" y="1536174"/>
            <a:ext cx="6705600" cy="3785652"/>
          </a:xfrm>
          <a:prstGeom prst="rect">
            <a:avLst/>
          </a:prstGeom>
          <a:noFill/>
        </p:spPr>
        <p:txBody>
          <a:bodyPr wrap="square" rtlCol="0">
            <a:spAutoFit/>
          </a:bodyPr>
          <a:lstStyle/>
          <a:p>
            <a:pPr algn="ctr"/>
            <a:r>
              <a:rPr lang="en-US" sz="4000" dirty="0" smtClean="0">
                <a:solidFill>
                  <a:schemeClr val="bg1"/>
                </a:solidFill>
                <a:effectLst>
                  <a:glow rad="228600">
                    <a:schemeClr val="accent6">
                      <a:satMod val="175000"/>
                      <a:alpha val="40000"/>
                    </a:schemeClr>
                  </a:glow>
                </a:effectLst>
                <a:latin typeface="Rockwell" pitchFamily="18" charset="0"/>
              </a:rPr>
              <a:t>Thanks for coming tonight and sharing your first grader with me! </a:t>
            </a:r>
          </a:p>
          <a:p>
            <a:pPr algn="ctr"/>
            <a:r>
              <a:rPr lang="en-US" sz="4000" dirty="0" smtClean="0">
                <a:solidFill>
                  <a:schemeClr val="bg1"/>
                </a:solidFill>
                <a:effectLst>
                  <a:glow rad="228600">
                    <a:schemeClr val="accent6">
                      <a:satMod val="175000"/>
                      <a:alpha val="40000"/>
                    </a:schemeClr>
                  </a:glow>
                </a:effectLst>
                <a:latin typeface="Rockwell" pitchFamily="18" charset="0"/>
              </a:rPr>
              <a:t>I look forward to a wonderful year working with you and your child!</a:t>
            </a:r>
            <a:endParaRPr lang="en-US" sz="4000" dirty="0">
              <a:solidFill>
                <a:schemeClr val="bg1"/>
              </a:solidFill>
              <a:effectLst>
                <a:glow rad="228600">
                  <a:schemeClr val="accent6">
                    <a:satMod val="175000"/>
                    <a:alpha val="40000"/>
                  </a:schemeClr>
                </a:glow>
              </a:effectLst>
              <a:latin typeface="Rockwell"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977153" y="1676400"/>
            <a:ext cx="7086600" cy="4154984"/>
          </a:xfrm>
          <a:prstGeom prst="rect">
            <a:avLst/>
          </a:prstGeom>
          <a:noFill/>
        </p:spPr>
        <p:txBody>
          <a:bodyPr wrap="square" rtlCol="0">
            <a:spAutoFit/>
          </a:bodyPr>
          <a:lstStyle/>
          <a:p>
            <a:r>
              <a:rPr lang="en-US" sz="2200" dirty="0" smtClean="0">
                <a:solidFill>
                  <a:schemeClr val="bg1"/>
                </a:solidFill>
                <a:latin typeface="Rockwell" pitchFamily="18" charset="0"/>
              </a:rPr>
              <a:t>    8:25-8:45:	Morning </a:t>
            </a:r>
            <a:r>
              <a:rPr lang="en-US" sz="2200" dirty="0" smtClean="0">
                <a:solidFill>
                  <a:schemeClr val="bg1"/>
                </a:solidFill>
                <a:latin typeface="Rockwell" pitchFamily="18" charset="0"/>
              </a:rPr>
              <a:t>Work/Attendance/Calendar</a:t>
            </a:r>
            <a:endParaRPr lang="en-US" sz="2200" dirty="0" smtClean="0">
              <a:solidFill>
                <a:schemeClr val="bg1"/>
              </a:solidFill>
              <a:latin typeface="Rockwell" pitchFamily="18" charset="0"/>
            </a:endParaRPr>
          </a:p>
          <a:p>
            <a:r>
              <a:rPr lang="en-US" sz="2200" dirty="0">
                <a:solidFill>
                  <a:schemeClr val="bg1"/>
                </a:solidFill>
                <a:latin typeface="Rockwell" pitchFamily="18" charset="0"/>
              </a:rPr>
              <a:t> </a:t>
            </a:r>
            <a:r>
              <a:rPr lang="en-US" sz="2200" dirty="0" smtClean="0">
                <a:solidFill>
                  <a:schemeClr val="bg1"/>
                </a:solidFill>
                <a:latin typeface="Rockwell" pitchFamily="18" charset="0"/>
              </a:rPr>
              <a:t>   8:45-9:50: </a:t>
            </a:r>
            <a:r>
              <a:rPr lang="en-US" sz="2200" dirty="0">
                <a:solidFill>
                  <a:schemeClr val="bg1"/>
                </a:solidFill>
                <a:latin typeface="Rockwell" pitchFamily="18" charset="0"/>
              </a:rPr>
              <a:t>	</a:t>
            </a:r>
            <a:r>
              <a:rPr lang="en-US" sz="2200" dirty="0" smtClean="0">
                <a:solidFill>
                  <a:schemeClr val="bg1"/>
                </a:solidFill>
                <a:latin typeface="Rockwell" pitchFamily="18" charset="0"/>
              </a:rPr>
              <a:t>Whole Group Reading/Phonics *Snack</a:t>
            </a:r>
          </a:p>
          <a:p>
            <a:r>
              <a:rPr lang="en-US" sz="2200" dirty="0" smtClean="0">
                <a:solidFill>
                  <a:schemeClr val="bg1"/>
                </a:solidFill>
                <a:latin typeface="Rockwell" pitchFamily="18" charset="0"/>
              </a:rPr>
              <a:t>  9:50-10:50: 	Specials</a:t>
            </a:r>
          </a:p>
          <a:p>
            <a:r>
              <a:rPr lang="en-US" sz="2200" dirty="0" smtClean="0">
                <a:solidFill>
                  <a:schemeClr val="bg1"/>
                </a:solidFill>
                <a:latin typeface="Rockwell" pitchFamily="18" charset="0"/>
              </a:rPr>
              <a:t>10:50-11:00:	Fact Fluency/RR Break</a:t>
            </a:r>
          </a:p>
          <a:p>
            <a:r>
              <a:rPr lang="en-US" sz="2200" dirty="0" smtClean="0">
                <a:solidFill>
                  <a:schemeClr val="bg1"/>
                </a:solidFill>
                <a:latin typeface="Rockwell" pitchFamily="18" charset="0"/>
              </a:rPr>
              <a:t>11:00</a:t>
            </a:r>
            <a:r>
              <a:rPr lang="en-US" sz="2200" dirty="0" smtClean="0">
                <a:solidFill>
                  <a:schemeClr val="bg1"/>
                </a:solidFill>
                <a:latin typeface="Rockwell" pitchFamily="18" charset="0"/>
              </a:rPr>
              <a:t>-12:15:	Guided Reading &amp; Rotations</a:t>
            </a:r>
          </a:p>
          <a:p>
            <a:r>
              <a:rPr lang="en-US" sz="2200" dirty="0" smtClean="0">
                <a:solidFill>
                  <a:schemeClr val="bg1"/>
                </a:solidFill>
                <a:latin typeface="Rockwell" pitchFamily="18" charset="0"/>
              </a:rPr>
              <a:t>12:15-12:45</a:t>
            </a:r>
            <a:r>
              <a:rPr lang="en-US" sz="2200" dirty="0" smtClean="0">
                <a:solidFill>
                  <a:schemeClr val="bg1"/>
                </a:solidFill>
                <a:latin typeface="Rockwell" pitchFamily="18" charset="0"/>
              </a:rPr>
              <a:t>: 	Lunch</a:t>
            </a:r>
          </a:p>
          <a:p>
            <a:r>
              <a:rPr lang="en-US" sz="2200" dirty="0" smtClean="0">
                <a:solidFill>
                  <a:schemeClr val="bg1"/>
                </a:solidFill>
                <a:latin typeface="Rockwell" pitchFamily="18" charset="0"/>
              </a:rPr>
              <a:t>  12:45-1:15:    Reader’s Workshop/Library Check-out</a:t>
            </a:r>
          </a:p>
          <a:p>
            <a:r>
              <a:rPr lang="en-US" sz="2200" dirty="0" smtClean="0">
                <a:solidFill>
                  <a:schemeClr val="bg1"/>
                </a:solidFill>
                <a:latin typeface="Rockwell" pitchFamily="18" charset="0"/>
              </a:rPr>
              <a:t>    1:15-1:50:</a:t>
            </a:r>
            <a:r>
              <a:rPr lang="en-US" sz="2200" dirty="0">
                <a:solidFill>
                  <a:schemeClr val="bg1"/>
                </a:solidFill>
                <a:latin typeface="Rockwell" pitchFamily="18" charset="0"/>
              </a:rPr>
              <a:t>	</a:t>
            </a:r>
            <a:r>
              <a:rPr lang="en-US" sz="2200" dirty="0" smtClean="0">
                <a:solidFill>
                  <a:schemeClr val="bg1"/>
                </a:solidFill>
                <a:latin typeface="Rockwell" pitchFamily="18" charset="0"/>
              </a:rPr>
              <a:t>Math</a:t>
            </a:r>
          </a:p>
          <a:p>
            <a:r>
              <a:rPr lang="en-US" sz="2200" dirty="0" smtClean="0">
                <a:solidFill>
                  <a:schemeClr val="bg1"/>
                </a:solidFill>
                <a:latin typeface="Rockwell" pitchFamily="18" charset="0"/>
              </a:rPr>
              <a:t>    1:50-2:10:</a:t>
            </a:r>
            <a:r>
              <a:rPr lang="en-US" sz="2200" dirty="0">
                <a:solidFill>
                  <a:schemeClr val="bg1"/>
                </a:solidFill>
                <a:latin typeface="Rockwell" pitchFamily="18" charset="0"/>
              </a:rPr>
              <a:t>	</a:t>
            </a:r>
            <a:r>
              <a:rPr lang="en-US" sz="2200" dirty="0" smtClean="0">
                <a:solidFill>
                  <a:schemeClr val="bg1"/>
                </a:solidFill>
                <a:latin typeface="Rockwell" pitchFamily="18" charset="0"/>
              </a:rPr>
              <a:t>Recess</a:t>
            </a:r>
          </a:p>
          <a:p>
            <a:r>
              <a:rPr lang="en-US" sz="2200" dirty="0" smtClean="0">
                <a:solidFill>
                  <a:schemeClr val="bg1"/>
                </a:solidFill>
                <a:latin typeface="Rockwell" pitchFamily="18" charset="0"/>
              </a:rPr>
              <a:t>    2:15-2:45: </a:t>
            </a:r>
            <a:r>
              <a:rPr lang="en-US" sz="2200" dirty="0">
                <a:solidFill>
                  <a:schemeClr val="bg1"/>
                </a:solidFill>
                <a:latin typeface="Rockwell" pitchFamily="18" charset="0"/>
              </a:rPr>
              <a:t>	</a:t>
            </a:r>
            <a:r>
              <a:rPr lang="en-US" sz="2200" dirty="0" smtClean="0">
                <a:solidFill>
                  <a:schemeClr val="bg1"/>
                </a:solidFill>
                <a:latin typeface="Rockwell" pitchFamily="18" charset="0"/>
              </a:rPr>
              <a:t>Writer’s Workshop</a:t>
            </a:r>
          </a:p>
          <a:p>
            <a:r>
              <a:rPr lang="en-US" sz="2200" dirty="0" smtClean="0">
                <a:solidFill>
                  <a:schemeClr val="bg1"/>
                </a:solidFill>
                <a:latin typeface="Rockwell" pitchFamily="18" charset="0"/>
              </a:rPr>
              <a:t>    2:45-3:25: 	Science &amp; Social Studies</a:t>
            </a:r>
          </a:p>
          <a:p>
            <a:r>
              <a:rPr lang="en-US" sz="2200" dirty="0" smtClean="0">
                <a:solidFill>
                  <a:schemeClr val="bg1"/>
                </a:solidFill>
                <a:latin typeface="Rockwell" pitchFamily="18" charset="0"/>
              </a:rPr>
              <a:t>    3:25-3:37: </a:t>
            </a:r>
            <a:r>
              <a:rPr lang="en-US" sz="2200" dirty="0">
                <a:solidFill>
                  <a:schemeClr val="bg1"/>
                </a:solidFill>
                <a:latin typeface="Rockwell" pitchFamily="18" charset="0"/>
              </a:rPr>
              <a:t>	</a:t>
            </a:r>
            <a:r>
              <a:rPr lang="en-US" sz="2200" dirty="0" smtClean="0">
                <a:solidFill>
                  <a:schemeClr val="bg1"/>
                </a:solidFill>
                <a:latin typeface="Rockwell" pitchFamily="18" charset="0"/>
              </a:rPr>
              <a:t>Clean Up &amp; Dismissal</a:t>
            </a:r>
            <a:endParaRPr lang="en-US" sz="2200" dirty="0">
              <a:solidFill>
                <a:schemeClr val="bg1"/>
              </a:solidFill>
              <a:latin typeface="Rockwell" pitchFamily="18" charset="0"/>
            </a:endParaRPr>
          </a:p>
        </p:txBody>
      </p:sp>
      <p:pic>
        <p:nvPicPr>
          <p:cNvPr id="4098" name="Picture 2" descr="C:\Users\lciminieri\AppData\Local\Microsoft\Windows\Temporary Internet Files\Content.IE5\AU44FF5A\MC900446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80657">
            <a:off x="6478208" y="4430781"/>
            <a:ext cx="1698097" cy="1700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895600" y="635758"/>
            <a:ext cx="4800600" cy="1323439"/>
          </a:xfrm>
          <a:prstGeom prst="rect">
            <a:avLst/>
          </a:prstGeom>
          <a:noFill/>
          <a:effectLst>
            <a:glow rad="228600">
              <a:schemeClr val="accent2">
                <a:satMod val="175000"/>
                <a:alpha val="40000"/>
              </a:schemeClr>
            </a:glow>
          </a:effectLst>
        </p:spPr>
        <p:txBody>
          <a:bodyPr wrap="square" rtlCol="0">
            <a:spAutoFit/>
          </a:bodyPr>
          <a:lstStyle/>
          <a:p>
            <a:r>
              <a:rPr lang="en-US" sz="8000" b="1" dirty="0" smtClean="0">
                <a:ln>
                  <a:solidFill>
                    <a:schemeClr val="tx1"/>
                  </a:solidFill>
                </a:ln>
                <a:solidFill>
                  <a:schemeClr val="bg1"/>
                </a:solidFill>
                <a:effectLst>
                  <a:glow rad="127000">
                    <a:srgbClr val="FF3399"/>
                  </a:glow>
                </a:effectLst>
                <a:latin typeface="Rockwell" pitchFamily="18" charset="0"/>
              </a:rPr>
              <a:t>Specials</a:t>
            </a:r>
            <a:endParaRPr lang="en-US" sz="8000" b="1" dirty="0">
              <a:ln>
                <a:solidFill>
                  <a:schemeClr val="tx1"/>
                </a:solidFill>
              </a:ln>
              <a:solidFill>
                <a:schemeClr val="bg1"/>
              </a:solidFill>
              <a:effectLst>
                <a:glow rad="127000">
                  <a:srgbClr val="FF3399"/>
                </a:glow>
              </a:effectLst>
              <a:latin typeface="Rockwell" pitchFamily="18" charset="0"/>
            </a:endParaRPr>
          </a:p>
        </p:txBody>
      </p:sp>
      <p:sp>
        <p:nvSpPr>
          <p:cNvPr id="5" name="TextBox 4"/>
          <p:cNvSpPr txBox="1"/>
          <p:nvPr/>
        </p:nvSpPr>
        <p:spPr>
          <a:xfrm>
            <a:off x="1143000" y="1947824"/>
            <a:ext cx="7315200" cy="3847207"/>
          </a:xfrm>
          <a:prstGeom prst="rect">
            <a:avLst/>
          </a:prstGeom>
          <a:noFill/>
        </p:spPr>
        <p:txBody>
          <a:bodyPr wrap="square" rtlCol="0">
            <a:spAutoFit/>
          </a:bodyPr>
          <a:lstStyle/>
          <a:p>
            <a:r>
              <a:rPr lang="en-US" sz="3600" dirty="0" smtClean="0">
                <a:solidFill>
                  <a:schemeClr val="bg1"/>
                </a:solidFill>
                <a:effectLst>
                  <a:glow rad="228600">
                    <a:schemeClr val="accent4">
                      <a:satMod val="175000"/>
                      <a:alpha val="40000"/>
                    </a:schemeClr>
                  </a:glow>
                </a:effectLst>
                <a:latin typeface="Rockwell" pitchFamily="18" charset="0"/>
              </a:rPr>
              <a:t>Monday</a:t>
            </a:r>
            <a:r>
              <a:rPr lang="en-US" sz="3600" dirty="0" smtClean="0">
                <a:solidFill>
                  <a:schemeClr val="bg1"/>
                </a:solidFill>
                <a:latin typeface="Rockwell" pitchFamily="18" charset="0"/>
              </a:rPr>
              <a:t>: </a:t>
            </a:r>
            <a:r>
              <a:rPr lang="en-US" sz="3600" dirty="0" smtClean="0">
                <a:solidFill>
                  <a:schemeClr val="bg1"/>
                </a:solidFill>
                <a:latin typeface="Rockwell" pitchFamily="18" charset="0"/>
              </a:rPr>
              <a:t>Computer/ REAL</a:t>
            </a:r>
            <a:endParaRPr lang="en-US" sz="3600" dirty="0" smtClean="0">
              <a:solidFill>
                <a:schemeClr val="bg1"/>
              </a:solidFill>
              <a:latin typeface="Rockwell" pitchFamily="18" charset="0"/>
            </a:endParaRPr>
          </a:p>
          <a:p>
            <a:r>
              <a:rPr lang="en-US" sz="3600" dirty="0" smtClean="0">
                <a:solidFill>
                  <a:schemeClr val="bg1"/>
                </a:solidFill>
                <a:effectLst>
                  <a:glow rad="228600">
                    <a:schemeClr val="accent2">
                      <a:satMod val="175000"/>
                      <a:alpha val="40000"/>
                    </a:schemeClr>
                  </a:glow>
                </a:effectLst>
                <a:latin typeface="Rockwell" pitchFamily="18" charset="0"/>
              </a:rPr>
              <a:t>Tuesday</a:t>
            </a:r>
            <a:r>
              <a:rPr lang="en-US" sz="3600" dirty="0" smtClean="0">
                <a:solidFill>
                  <a:schemeClr val="bg1"/>
                </a:solidFill>
                <a:latin typeface="Rockwell" pitchFamily="18" charset="0"/>
              </a:rPr>
              <a:t>: </a:t>
            </a:r>
            <a:r>
              <a:rPr lang="en-US" sz="3600" dirty="0" smtClean="0">
                <a:solidFill>
                  <a:schemeClr val="bg1"/>
                </a:solidFill>
                <a:latin typeface="Rockwell" pitchFamily="18" charset="0"/>
              </a:rPr>
              <a:t>Spanish/Music</a:t>
            </a:r>
            <a:endParaRPr lang="en-US" sz="3600" dirty="0" smtClean="0">
              <a:solidFill>
                <a:schemeClr val="bg1"/>
              </a:solidFill>
              <a:latin typeface="Rockwell" pitchFamily="18" charset="0"/>
            </a:endParaRPr>
          </a:p>
          <a:p>
            <a:r>
              <a:rPr lang="en-US" sz="3600" dirty="0" smtClean="0">
                <a:solidFill>
                  <a:schemeClr val="bg1"/>
                </a:solidFill>
                <a:effectLst>
                  <a:glow rad="228600">
                    <a:schemeClr val="accent5">
                      <a:satMod val="175000"/>
                      <a:alpha val="40000"/>
                    </a:schemeClr>
                  </a:glow>
                </a:effectLst>
                <a:latin typeface="Rockwell" pitchFamily="18" charset="0"/>
              </a:rPr>
              <a:t>Wednesday</a:t>
            </a:r>
            <a:r>
              <a:rPr lang="en-US" sz="3600" dirty="0" smtClean="0">
                <a:solidFill>
                  <a:schemeClr val="bg1"/>
                </a:solidFill>
                <a:latin typeface="Rockwell" pitchFamily="18" charset="0"/>
              </a:rPr>
              <a:t>: </a:t>
            </a:r>
            <a:r>
              <a:rPr lang="en-US" sz="3600" dirty="0" smtClean="0">
                <a:solidFill>
                  <a:schemeClr val="bg1"/>
                </a:solidFill>
                <a:latin typeface="Rockwell" pitchFamily="18" charset="0"/>
              </a:rPr>
              <a:t>P.E./Spanish</a:t>
            </a:r>
            <a:endParaRPr lang="en-US" sz="3600" dirty="0" smtClean="0">
              <a:solidFill>
                <a:schemeClr val="bg1"/>
              </a:solidFill>
              <a:latin typeface="Rockwell" pitchFamily="18" charset="0"/>
            </a:endParaRPr>
          </a:p>
          <a:p>
            <a:r>
              <a:rPr lang="en-US" sz="3600" dirty="0" smtClean="0">
                <a:solidFill>
                  <a:schemeClr val="bg1"/>
                </a:solidFill>
                <a:effectLst>
                  <a:glow rad="228600">
                    <a:schemeClr val="accent6">
                      <a:satMod val="175000"/>
                      <a:alpha val="40000"/>
                    </a:schemeClr>
                  </a:glow>
                </a:effectLst>
                <a:latin typeface="Rockwell" pitchFamily="18" charset="0"/>
              </a:rPr>
              <a:t>Thursday</a:t>
            </a:r>
            <a:r>
              <a:rPr lang="en-US" sz="3600" dirty="0" smtClean="0">
                <a:solidFill>
                  <a:schemeClr val="bg1"/>
                </a:solidFill>
                <a:latin typeface="Rockwell" pitchFamily="18" charset="0"/>
              </a:rPr>
              <a:t>: </a:t>
            </a:r>
            <a:r>
              <a:rPr lang="en-US" sz="3600" dirty="0" smtClean="0">
                <a:solidFill>
                  <a:schemeClr val="bg1"/>
                </a:solidFill>
                <a:latin typeface="Rockwell" pitchFamily="18" charset="0"/>
              </a:rPr>
              <a:t>Art</a:t>
            </a:r>
            <a:endParaRPr lang="en-US" sz="3600" dirty="0" smtClean="0">
              <a:solidFill>
                <a:schemeClr val="bg1"/>
              </a:solidFill>
              <a:latin typeface="Rockwell" pitchFamily="18" charset="0"/>
            </a:endParaRPr>
          </a:p>
          <a:p>
            <a:r>
              <a:rPr lang="en-US" sz="3600" dirty="0" smtClean="0">
                <a:solidFill>
                  <a:schemeClr val="bg1"/>
                </a:solidFill>
                <a:effectLst>
                  <a:glow rad="228600">
                    <a:schemeClr val="accent3">
                      <a:satMod val="175000"/>
                      <a:alpha val="40000"/>
                    </a:schemeClr>
                  </a:glow>
                </a:effectLst>
                <a:latin typeface="Rockwell" pitchFamily="18" charset="0"/>
              </a:rPr>
              <a:t>Friday: </a:t>
            </a:r>
            <a:r>
              <a:rPr lang="en-US" sz="3600" dirty="0" smtClean="0">
                <a:solidFill>
                  <a:schemeClr val="bg1"/>
                </a:solidFill>
                <a:latin typeface="Rockwell" pitchFamily="18" charset="0"/>
              </a:rPr>
              <a:t>Music/P.E.</a:t>
            </a:r>
            <a:endParaRPr lang="en-US" sz="3600" dirty="0" smtClean="0">
              <a:solidFill>
                <a:schemeClr val="bg1"/>
              </a:solidFill>
              <a:latin typeface="Rockwell" pitchFamily="18" charset="0"/>
            </a:endParaRPr>
          </a:p>
          <a:p>
            <a:endParaRPr lang="en-US" sz="3200" dirty="0">
              <a:solidFill>
                <a:schemeClr val="bg1"/>
              </a:solidFill>
              <a:latin typeface="Rockwell" pitchFamily="18" charset="0"/>
            </a:endParaRPr>
          </a:p>
          <a:p>
            <a:r>
              <a:rPr lang="en-US" sz="3200" dirty="0" smtClean="0">
                <a:solidFill>
                  <a:schemeClr val="bg1"/>
                </a:solidFill>
                <a:effectLst>
                  <a:glow rad="228600">
                    <a:schemeClr val="accent4">
                      <a:satMod val="175000"/>
                      <a:alpha val="40000"/>
                    </a:schemeClr>
                  </a:glow>
                </a:effectLst>
                <a:latin typeface="Rockwell" pitchFamily="18" charset="0"/>
              </a:rPr>
              <a:t>Library check-out</a:t>
            </a:r>
            <a:r>
              <a:rPr lang="en-US" sz="3200" dirty="0" smtClean="0">
                <a:solidFill>
                  <a:schemeClr val="bg1"/>
                </a:solidFill>
                <a:latin typeface="Rockwell" pitchFamily="18" charset="0"/>
              </a:rPr>
              <a:t>: </a:t>
            </a:r>
            <a:r>
              <a:rPr lang="en-US" sz="3000" dirty="0" smtClean="0">
                <a:solidFill>
                  <a:schemeClr val="bg1"/>
                </a:solidFill>
                <a:latin typeface="Rockwell" pitchFamily="18" charset="0"/>
              </a:rPr>
              <a:t>Friday </a:t>
            </a:r>
            <a:r>
              <a:rPr lang="en-US" sz="3000" dirty="0" smtClean="0">
                <a:solidFill>
                  <a:schemeClr val="bg1"/>
                </a:solidFill>
                <a:latin typeface="Rockwell" pitchFamily="18" charset="0"/>
              </a:rPr>
              <a:t>at 12:15</a:t>
            </a:r>
            <a:endParaRPr lang="en-US" sz="3000" dirty="0">
              <a:solidFill>
                <a:schemeClr val="bg1"/>
              </a:solidFill>
              <a:latin typeface="Rockwell"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545" y="3657600"/>
            <a:ext cx="1679005" cy="1495434"/>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736510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914400" y="1524000"/>
            <a:ext cx="7239000" cy="892552"/>
          </a:xfrm>
          <a:prstGeom prst="rect">
            <a:avLst/>
          </a:prstGeom>
          <a:noFill/>
        </p:spPr>
        <p:txBody>
          <a:bodyPr wrap="square" rtlCol="0">
            <a:spAutoFit/>
          </a:bodyPr>
          <a:lstStyle/>
          <a:p>
            <a:pPr algn="ctr"/>
            <a:r>
              <a:rPr lang="en-US" sz="2400" dirty="0" smtClean="0">
                <a:solidFill>
                  <a:schemeClr val="bg1"/>
                </a:solidFill>
                <a:latin typeface="Rockwell" pitchFamily="18" charset="0"/>
              </a:rPr>
              <a:t>Each day students will have a </a:t>
            </a:r>
          </a:p>
          <a:p>
            <a:pPr algn="ctr"/>
            <a:r>
              <a:rPr lang="en-US" sz="2800" b="1" dirty="0" smtClean="0">
                <a:solidFill>
                  <a:schemeClr val="bg1"/>
                </a:solidFill>
                <a:effectLst>
                  <a:glow rad="127000">
                    <a:srgbClr val="FF3399"/>
                  </a:glow>
                </a:effectLst>
                <a:latin typeface="Rockwell" pitchFamily="18" charset="0"/>
              </a:rPr>
              <a:t>working</a:t>
            </a:r>
            <a:r>
              <a:rPr lang="en-US" sz="2400" dirty="0" smtClean="0">
                <a:solidFill>
                  <a:schemeClr val="bg1"/>
                </a:solidFill>
                <a:latin typeface="Rockwell" pitchFamily="18" charset="0"/>
              </a:rPr>
              <a:t> snack time</a:t>
            </a:r>
            <a:r>
              <a:rPr lang="en-US" sz="2400" dirty="0">
                <a:solidFill>
                  <a:schemeClr val="bg1"/>
                </a:solidFill>
                <a:latin typeface="Rockwell" pitchFamily="18" charset="0"/>
              </a:rPr>
              <a:t> </a:t>
            </a:r>
            <a:r>
              <a:rPr lang="en-US" sz="2400" dirty="0" smtClean="0">
                <a:solidFill>
                  <a:schemeClr val="bg1"/>
                </a:solidFill>
                <a:latin typeface="Rockwell" pitchFamily="18" charset="0"/>
              </a:rPr>
              <a:t>at 9:40.</a:t>
            </a:r>
            <a:endParaRPr lang="en-US" sz="2400" dirty="0">
              <a:solidFill>
                <a:schemeClr val="bg1"/>
              </a:solidFill>
              <a:latin typeface="Rockwell" pitchFamily="18" charset="0"/>
            </a:endParaRPr>
          </a:p>
        </p:txBody>
      </p:sp>
      <p:sp>
        <p:nvSpPr>
          <p:cNvPr id="7" name="TextBox 6"/>
          <p:cNvSpPr txBox="1"/>
          <p:nvPr/>
        </p:nvSpPr>
        <p:spPr>
          <a:xfrm>
            <a:off x="2362200" y="2780268"/>
            <a:ext cx="2697707" cy="3046988"/>
          </a:xfrm>
          <a:prstGeom prst="rect">
            <a:avLst/>
          </a:prstGeom>
          <a:noFill/>
        </p:spPr>
        <p:txBody>
          <a:bodyPr wrap="square" rtlCol="0">
            <a:spAutoFit/>
          </a:bodyPr>
          <a:lstStyle/>
          <a:p>
            <a:r>
              <a:rPr lang="en-US" sz="2400" dirty="0" smtClean="0">
                <a:solidFill>
                  <a:schemeClr val="bg1"/>
                </a:solidFill>
                <a:latin typeface="Rockwell" pitchFamily="18" charset="0"/>
              </a:rPr>
              <a:t>   </a:t>
            </a:r>
            <a:r>
              <a:rPr lang="en-US" sz="2400" b="1" dirty="0" smtClean="0">
                <a:solidFill>
                  <a:schemeClr val="bg1"/>
                </a:solidFill>
                <a:latin typeface="Rockwell" pitchFamily="18" charset="0"/>
              </a:rPr>
              <a:t> 	</a:t>
            </a:r>
            <a:endParaRPr lang="en-US" sz="2400" dirty="0">
              <a:solidFill>
                <a:schemeClr val="bg1"/>
              </a:solidFill>
              <a:latin typeface="Rockwell" pitchFamily="18" charset="0"/>
            </a:endParaRPr>
          </a:p>
          <a:p>
            <a:endParaRPr lang="en-US" sz="24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Veggie straws</a:t>
            </a:r>
          </a:p>
          <a:p>
            <a:pPr marL="342900" indent="-342900">
              <a:buFont typeface="Arial" pitchFamily="34" charset="0"/>
              <a:buChar char="•"/>
            </a:pPr>
            <a:r>
              <a:rPr lang="en-US" sz="2000" dirty="0" smtClean="0">
                <a:solidFill>
                  <a:schemeClr val="bg1"/>
                </a:solidFill>
                <a:latin typeface="Rockwell" pitchFamily="18" charset="0"/>
              </a:rPr>
              <a:t>Carrot sticks</a:t>
            </a:r>
          </a:p>
          <a:p>
            <a:pPr marL="342900" indent="-342900">
              <a:buFont typeface="Arial" pitchFamily="34" charset="0"/>
              <a:buChar char="•"/>
            </a:pPr>
            <a:r>
              <a:rPr lang="en-US" sz="2000" dirty="0" smtClean="0">
                <a:solidFill>
                  <a:schemeClr val="bg1"/>
                </a:solidFill>
                <a:latin typeface="Rockwell" pitchFamily="18" charset="0"/>
              </a:rPr>
              <a:t>Goldfish</a:t>
            </a:r>
          </a:p>
          <a:p>
            <a:pPr marL="342900" indent="-342900">
              <a:buFont typeface="Arial" pitchFamily="34" charset="0"/>
              <a:buChar char="•"/>
            </a:pPr>
            <a:r>
              <a:rPr lang="en-US" sz="2000" dirty="0" smtClean="0">
                <a:solidFill>
                  <a:schemeClr val="bg1"/>
                </a:solidFill>
                <a:latin typeface="Rockwell" pitchFamily="18" charset="0"/>
              </a:rPr>
              <a:t>Crackers</a:t>
            </a:r>
          </a:p>
          <a:p>
            <a:pPr marL="342900" indent="-342900">
              <a:buFont typeface="Arial" pitchFamily="34" charset="0"/>
              <a:buChar char="•"/>
            </a:pPr>
            <a:r>
              <a:rPr lang="en-US" sz="2000" dirty="0" smtClean="0">
                <a:solidFill>
                  <a:schemeClr val="bg1"/>
                </a:solidFill>
                <a:latin typeface="Rockwell" pitchFamily="18" charset="0"/>
              </a:rPr>
              <a:t>Pretzels</a:t>
            </a:r>
          </a:p>
          <a:p>
            <a:pPr marL="342900" indent="-342900">
              <a:buFont typeface="Arial" pitchFamily="34" charset="0"/>
              <a:buChar char="•"/>
            </a:pPr>
            <a:r>
              <a:rPr lang="en-US" sz="2000" dirty="0" smtClean="0">
                <a:solidFill>
                  <a:schemeClr val="bg1"/>
                </a:solidFill>
                <a:latin typeface="Rockwell" pitchFamily="18" charset="0"/>
              </a:rPr>
              <a:t>Fruit snacks</a:t>
            </a:r>
          </a:p>
          <a:p>
            <a:endParaRPr lang="en-US" sz="2400" dirty="0">
              <a:solidFill>
                <a:schemeClr val="bg1"/>
              </a:solidFill>
              <a:latin typeface="Rockwell" pitchFamily="18" charset="0"/>
            </a:endParaRPr>
          </a:p>
        </p:txBody>
      </p:sp>
      <p:sp>
        <p:nvSpPr>
          <p:cNvPr id="8" name="TextBox 7"/>
          <p:cNvSpPr txBox="1"/>
          <p:nvPr/>
        </p:nvSpPr>
        <p:spPr>
          <a:xfrm>
            <a:off x="4800600" y="3466338"/>
            <a:ext cx="2209800" cy="3170099"/>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bg1"/>
                </a:solidFill>
                <a:latin typeface="Rockwell" pitchFamily="18" charset="0"/>
              </a:rPr>
              <a:t>Grapes</a:t>
            </a:r>
          </a:p>
          <a:p>
            <a:pPr marL="342900" indent="-342900">
              <a:buFont typeface="Arial" pitchFamily="34" charset="0"/>
              <a:buChar char="•"/>
            </a:pPr>
            <a:r>
              <a:rPr lang="en-US" sz="2000" dirty="0" smtClean="0">
                <a:solidFill>
                  <a:schemeClr val="bg1"/>
                </a:solidFill>
                <a:latin typeface="Rockwell" pitchFamily="18" charset="0"/>
              </a:rPr>
              <a:t>Blueberries</a:t>
            </a:r>
          </a:p>
          <a:p>
            <a:pPr marL="342900" indent="-342900">
              <a:buFont typeface="Arial" pitchFamily="34" charset="0"/>
              <a:buChar char="•"/>
            </a:pPr>
            <a:r>
              <a:rPr lang="en-US" sz="2000" dirty="0">
                <a:solidFill>
                  <a:schemeClr val="bg1"/>
                </a:solidFill>
                <a:latin typeface="Rockwell" pitchFamily="18" charset="0"/>
              </a:rPr>
              <a:t>Apple </a:t>
            </a:r>
            <a:r>
              <a:rPr lang="en-US" sz="2000" dirty="0" smtClean="0">
                <a:solidFill>
                  <a:schemeClr val="bg1"/>
                </a:solidFill>
                <a:latin typeface="Rockwell" pitchFamily="18" charset="0"/>
              </a:rPr>
              <a:t>Slices</a:t>
            </a:r>
          </a:p>
          <a:p>
            <a:pPr marL="342900" indent="-342900">
              <a:buFont typeface="Arial" pitchFamily="34" charset="0"/>
              <a:buChar char="•"/>
            </a:pPr>
            <a:r>
              <a:rPr lang="en-US" sz="2000" dirty="0" smtClean="0">
                <a:solidFill>
                  <a:schemeClr val="bg1"/>
                </a:solidFill>
                <a:latin typeface="Rockwell" pitchFamily="18" charset="0"/>
              </a:rPr>
              <a:t>Bananas</a:t>
            </a:r>
          </a:p>
          <a:p>
            <a:pPr marL="342900" indent="-342900">
              <a:buFont typeface="Arial" pitchFamily="34" charset="0"/>
              <a:buChar char="•"/>
            </a:pPr>
            <a:r>
              <a:rPr lang="en-US" sz="2000" dirty="0" smtClean="0">
                <a:solidFill>
                  <a:schemeClr val="bg1"/>
                </a:solidFill>
                <a:latin typeface="Rockwell" pitchFamily="18" charset="0"/>
              </a:rPr>
              <a:t>Raisins</a:t>
            </a:r>
          </a:p>
          <a:p>
            <a:pPr marL="342900" indent="-342900">
              <a:buFont typeface="Arial" pitchFamily="34" charset="0"/>
              <a:buChar char="•"/>
            </a:pPr>
            <a:r>
              <a:rPr lang="en-US" sz="2000" dirty="0">
                <a:solidFill>
                  <a:schemeClr val="bg1"/>
                </a:solidFill>
                <a:latin typeface="Rockwell" pitchFamily="18" charset="0"/>
              </a:rPr>
              <a:t>Granola Bars</a:t>
            </a:r>
          </a:p>
          <a:p>
            <a:pPr marL="342900" indent="-342900">
              <a:buFont typeface="Arial" pitchFamily="34" charset="0"/>
              <a:buChar char="•"/>
            </a:pPr>
            <a:endParaRPr lang="en-US" sz="2000" dirty="0">
              <a:solidFill>
                <a:schemeClr val="bg1"/>
              </a:solidFill>
              <a:latin typeface="Rockwell" pitchFamily="18" charset="0"/>
            </a:endParaRPr>
          </a:p>
          <a:p>
            <a:pPr marL="342900" indent="-342900">
              <a:buFont typeface="Arial" pitchFamily="34" charset="0"/>
              <a:buChar char="•"/>
            </a:pPr>
            <a:endParaRPr lang="en-US" sz="2000" dirty="0">
              <a:solidFill>
                <a:schemeClr val="bg1"/>
              </a:solidFill>
              <a:latin typeface="Rockwell" pitchFamily="18" charset="0"/>
            </a:endParaRPr>
          </a:p>
          <a:p>
            <a:pPr marL="342900" indent="-342900">
              <a:buFont typeface="Arial" pitchFamily="34" charset="0"/>
              <a:buChar char="•"/>
            </a:pPr>
            <a:endParaRPr lang="en-US" sz="2000" dirty="0" smtClean="0">
              <a:solidFill>
                <a:schemeClr val="bg1"/>
              </a:solidFill>
              <a:latin typeface="Rockwell" pitchFamily="18" charset="0"/>
            </a:endParaRPr>
          </a:p>
          <a:p>
            <a:pPr marL="342900" indent="-342900">
              <a:buFont typeface="Arial" pitchFamily="34" charset="0"/>
              <a:buChar char="•"/>
            </a:pPr>
            <a:endParaRPr lang="en-US" sz="2000" dirty="0">
              <a:solidFill>
                <a:schemeClr val="bg1"/>
              </a:solidFill>
              <a:latin typeface="Rockwell" pitchFamily="18" charset="0"/>
            </a:endParaRPr>
          </a:p>
        </p:txBody>
      </p:sp>
      <p:pic>
        <p:nvPicPr>
          <p:cNvPr id="3074" name="Picture 2" descr="C:\Users\lciminieri\AppData\Local\Microsoft\Windows\Temporary Internet Files\Content.IE5\7GUK00JD\MC9004368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84159">
            <a:off x="576281" y="455787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2300" y="2943118"/>
            <a:ext cx="2743200" cy="523220"/>
          </a:xfrm>
          <a:prstGeom prst="rect">
            <a:avLst/>
          </a:prstGeom>
          <a:noFill/>
        </p:spPr>
        <p:txBody>
          <a:bodyPr wrap="square" rtlCol="0">
            <a:spAutoFit/>
          </a:bodyPr>
          <a:lstStyle/>
          <a:p>
            <a:pPr algn="ctr"/>
            <a:r>
              <a:rPr lang="en-US" sz="2800" b="1" dirty="0" smtClean="0">
                <a:solidFill>
                  <a:schemeClr val="bg1"/>
                </a:solidFill>
                <a:latin typeface="Rockwell" pitchFamily="18" charset="0"/>
              </a:rPr>
              <a:t>Examples</a:t>
            </a:r>
            <a:r>
              <a:rPr lang="en-US" sz="2800" dirty="0" smtClean="0">
                <a:solidFill>
                  <a:schemeClr val="bg1"/>
                </a:solidFill>
                <a:latin typeface="Rockwell" pitchFamily="18" charset="0"/>
              </a:rPr>
              <a:t>:</a:t>
            </a:r>
            <a:endParaRPr lang="en-US" sz="2800" dirty="0">
              <a:solidFill>
                <a:schemeClr val="bg1"/>
              </a:solidFill>
              <a:latin typeface="Rockwell" pitchFamily="18" charset="0"/>
            </a:endParaRPr>
          </a:p>
        </p:txBody>
      </p:sp>
      <p:sp>
        <p:nvSpPr>
          <p:cNvPr id="5" name="TextBox 4"/>
          <p:cNvSpPr txBox="1"/>
          <p:nvPr/>
        </p:nvSpPr>
        <p:spPr>
          <a:xfrm>
            <a:off x="1143000" y="2416552"/>
            <a:ext cx="6858000" cy="400110"/>
          </a:xfrm>
          <a:prstGeom prst="rect">
            <a:avLst/>
          </a:prstGeom>
          <a:noFill/>
        </p:spPr>
        <p:txBody>
          <a:bodyPr wrap="square" rtlCol="0">
            <a:spAutoFit/>
          </a:bodyPr>
          <a:lstStyle/>
          <a:p>
            <a:pPr algn="ctr"/>
            <a:r>
              <a:rPr lang="en-US" sz="2000" dirty="0" smtClean="0">
                <a:solidFill>
                  <a:schemeClr val="bg1"/>
                </a:solidFill>
                <a:latin typeface="Rockwell" pitchFamily="18" charset="0"/>
              </a:rPr>
              <a:t>Please send snacks that are: </a:t>
            </a:r>
            <a:r>
              <a:rPr lang="en-US" sz="2000" b="1" dirty="0" smtClean="0">
                <a:solidFill>
                  <a:schemeClr val="bg1"/>
                </a:solidFill>
                <a:latin typeface="Rockwell" pitchFamily="18" charset="0"/>
              </a:rPr>
              <a:t>Healthy, Quick  &amp; Neat</a:t>
            </a:r>
            <a:endParaRPr lang="en-US" sz="2000" b="1" dirty="0">
              <a:solidFill>
                <a:schemeClr val="bg1"/>
              </a:solidFill>
              <a:latin typeface="Rockwell" pitchFamily="18" charset="0"/>
            </a:endParaRPr>
          </a:p>
        </p:txBody>
      </p:sp>
    </p:spTree>
    <p:extLst>
      <p:ext uri="{BB962C8B-B14F-4D97-AF65-F5344CB8AC3E}">
        <p14:creationId xmlns:p14="http://schemas.microsoft.com/office/powerpoint/2010/main" val="71470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895600" y="635758"/>
            <a:ext cx="4800600" cy="1323439"/>
          </a:xfrm>
          <a:prstGeom prst="rect">
            <a:avLst/>
          </a:prstGeom>
          <a:noFill/>
          <a:effectLst>
            <a:glow rad="228600">
              <a:schemeClr val="accent2">
                <a:satMod val="175000"/>
                <a:alpha val="40000"/>
              </a:schemeClr>
            </a:glow>
          </a:effectLst>
        </p:spPr>
        <p:txBody>
          <a:bodyPr wrap="square" rtlCol="0">
            <a:spAutoFit/>
          </a:bodyPr>
          <a:lstStyle/>
          <a:p>
            <a:r>
              <a:rPr lang="en-US" sz="8000" b="1" dirty="0" smtClean="0">
                <a:ln>
                  <a:solidFill>
                    <a:schemeClr val="tx1"/>
                  </a:solidFill>
                </a:ln>
                <a:solidFill>
                  <a:schemeClr val="bg1"/>
                </a:solidFill>
                <a:effectLst>
                  <a:glow rad="127000">
                    <a:srgbClr val="FF3399"/>
                  </a:glow>
                </a:effectLst>
                <a:latin typeface="Rockwell" pitchFamily="18" charset="0"/>
              </a:rPr>
              <a:t>Behavior</a:t>
            </a:r>
            <a:endParaRPr lang="en-US" sz="8000" b="1" dirty="0">
              <a:ln>
                <a:solidFill>
                  <a:schemeClr val="tx1"/>
                </a:solidFill>
              </a:ln>
              <a:solidFill>
                <a:schemeClr val="bg1"/>
              </a:solidFill>
              <a:effectLst>
                <a:glow rad="127000">
                  <a:srgbClr val="FF3399"/>
                </a:glow>
              </a:effectLst>
              <a:latin typeface="Rockwell"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726" t="7562" r="65575" b="6866"/>
          <a:stretch/>
        </p:blipFill>
        <p:spPr>
          <a:xfrm>
            <a:off x="1143000" y="609600"/>
            <a:ext cx="1351129" cy="5868538"/>
          </a:xfrm>
          <a:prstGeom prst="rect">
            <a:avLst/>
          </a:prstGeom>
          <a:ln>
            <a:solidFill>
              <a:schemeClr val="tx1"/>
            </a:solidFill>
          </a:ln>
        </p:spPr>
      </p:pic>
      <p:sp>
        <p:nvSpPr>
          <p:cNvPr id="5" name="TextBox 4"/>
          <p:cNvSpPr txBox="1"/>
          <p:nvPr/>
        </p:nvSpPr>
        <p:spPr>
          <a:xfrm>
            <a:off x="2971800" y="1947824"/>
            <a:ext cx="4648200" cy="3170099"/>
          </a:xfrm>
          <a:prstGeom prst="rect">
            <a:avLst/>
          </a:prstGeom>
          <a:noFill/>
        </p:spPr>
        <p:txBody>
          <a:bodyPr wrap="square" rtlCol="0">
            <a:spAutoFit/>
          </a:bodyPr>
          <a:lstStyle/>
          <a:p>
            <a:r>
              <a:rPr lang="en-US" sz="2000" dirty="0" smtClean="0">
                <a:solidFill>
                  <a:schemeClr val="bg1"/>
                </a:solidFill>
                <a:latin typeface="Rockwell" pitchFamily="18" charset="0"/>
              </a:rPr>
              <a:t>Mrs. </a:t>
            </a:r>
            <a:r>
              <a:rPr lang="en-US" sz="2000" dirty="0" smtClean="0">
                <a:solidFill>
                  <a:schemeClr val="bg1"/>
                </a:solidFill>
                <a:latin typeface="Rockwell" pitchFamily="18" charset="0"/>
              </a:rPr>
              <a:t>Brown’s </a:t>
            </a:r>
            <a:r>
              <a:rPr lang="en-US" sz="2000" dirty="0" smtClean="0">
                <a:solidFill>
                  <a:schemeClr val="bg1"/>
                </a:solidFill>
                <a:latin typeface="Rockwell" pitchFamily="18" charset="0"/>
              </a:rPr>
              <a:t>class will use a clip chart to monitor behavior. A clip chart is a great tool that allows  students to be rewarded for positive behavior, while discouraging negative behavior. </a:t>
            </a:r>
          </a:p>
          <a:p>
            <a:endParaRPr lang="en-US" sz="2000" dirty="0">
              <a:solidFill>
                <a:schemeClr val="bg1"/>
              </a:solidFill>
              <a:latin typeface="Rockwell" pitchFamily="18" charset="0"/>
            </a:endParaRPr>
          </a:p>
          <a:p>
            <a:r>
              <a:rPr lang="en-US" sz="2000" dirty="0" smtClean="0">
                <a:solidFill>
                  <a:schemeClr val="bg1"/>
                </a:solidFill>
                <a:latin typeface="Rockwell" pitchFamily="18" charset="0"/>
              </a:rPr>
              <a:t>Everyone will start on green at the beginning of each day, and clips can be moved up and down throughout the day based on behavior. </a:t>
            </a:r>
            <a:endParaRPr lang="en-US" sz="2000" dirty="0">
              <a:solidFill>
                <a:schemeClr val="bg1"/>
              </a:solidFill>
              <a:latin typeface="Rockwell" pitchFamily="18" charset="0"/>
            </a:endParaRPr>
          </a:p>
        </p:txBody>
      </p:sp>
    </p:spTree>
    <p:extLst>
      <p:ext uri="{BB962C8B-B14F-4D97-AF65-F5344CB8AC3E}">
        <p14:creationId xmlns:p14="http://schemas.microsoft.com/office/powerpoint/2010/main" val="337165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76350"/>
            <a:ext cx="4302558" cy="4305300"/>
          </a:xfrm>
          <a:prstGeom prst="rect">
            <a:avLst/>
          </a:prstGeom>
          <a:noFill/>
          <a:ln w="9525">
            <a:solidFill>
              <a:schemeClr val="tx1"/>
            </a:solidFill>
            <a:miter lim="800000"/>
            <a:headEnd/>
            <a:tailEnd/>
          </a:ln>
          <a:effectLst>
            <a:glow rad="101600">
              <a:srgbClr val="92D05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410200" y="1276350"/>
            <a:ext cx="2667000" cy="4093428"/>
          </a:xfrm>
          <a:prstGeom prst="rect">
            <a:avLst/>
          </a:prstGeom>
          <a:noFill/>
        </p:spPr>
        <p:txBody>
          <a:bodyPr wrap="square" rtlCol="0">
            <a:spAutoFit/>
          </a:bodyPr>
          <a:lstStyle/>
          <a:p>
            <a:pPr algn="ctr"/>
            <a:r>
              <a:rPr lang="en-US" sz="2000" dirty="0" smtClean="0">
                <a:solidFill>
                  <a:schemeClr val="bg1"/>
                </a:solidFill>
                <a:latin typeface="Rockwell" pitchFamily="18" charset="0"/>
              </a:rPr>
              <a:t>Students will record their daily behavior on their calendar.</a:t>
            </a:r>
          </a:p>
          <a:p>
            <a:endParaRPr lang="en-US" sz="2000" dirty="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Please keep this calendar in your child’s home folder.</a:t>
            </a:r>
          </a:p>
          <a:p>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Review your child’s daily behavior &amp; sign it</a:t>
            </a:r>
          </a:p>
          <a:p>
            <a:pPr marL="342900" indent="-342900">
              <a:buFont typeface="Arial" pitchFamily="34" charset="0"/>
              <a:buChar char="•"/>
            </a:pPr>
            <a:endParaRPr lang="en-US" sz="2000" dirty="0" smtClean="0">
              <a:solidFill>
                <a:schemeClr val="bg1"/>
              </a:solidFill>
              <a:latin typeface="Rockwell" pitchFamily="18" charset="0"/>
            </a:endParaRPr>
          </a:p>
        </p:txBody>
      </p:sp>
    </p:spTree>
    <p:extLst>
      <p:ext uri="{BB962C8B-B14F-4D97-AF65-F5344CB8AC3E}">
        <p14:creationId xmlns:p14="http://schemas.microsoft.com/office/powerpoint/2010/main" val="469102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914400" y="2438400"/>
            <a:ext cx="7315200" cy="646331"/>
          </a:xfrm>
          <a:prstGeom prst="rect">
            <a:avLst/>
          </a:prstGeom>
          <a:noFill/>
        </p:spPr>
        <p:txBody>
          <a:bodyPr wrap="square" rtlCol="0">
            <a:spAutoFit/>
          </a:bodyPr>
          <a:lstStyle/>
          <a:p>
            <a:pPr algn="ctr"/>
            <a:r>
              <a:rPr lang="en-US" dirty="0" smtClean="0">
                <a:solidFill>
                  <a:schemeClr val="bg1"/>
                </a:solidFill>
                <a:latin typeface="Rockwell" pitchFamily="18" charset="0"/>
              </a:rPr>
              <a:t>Homework will come home daily, </a:t>
            </a:r>
            <a:r>
              <a:rPr lang="en-US" dirty="0" smtClean="0">
                <a:solidFill>
                  <a:schemeClr val="bg1"/>
                </a:solidFill>
                <a:latin typeface="Rockwell" pitchFamily="18" charset="0"/>
              </a:rPr>
              <a:t>Monday-Friday, </a:t>
            </a:r>
            <a:r>
              <a:rPr lang="en-US" dirty="0" smtClean="0">
                <a:solidFill>
                  <a:schemeClr val="bg1"/>
                </a:solidFill>
                <a:latin typeface="Rockwell" pitchFamily="18" charset="0"/>
              </a:rPr>
              <a:t>in your child’s GREEN GO folder and will be due the next day.</a:t>
            </a:r>
            <a:endParaRPr lang="en-US" sz="2000" dirty="0">
              <a:solidFill>
                <a:schemeClr val="bg1"/>
              </a:solidFill>
              <a:latin typeface="Rockwell" pitchFamily="18" charset="0"/>
            </a:endParaRPr>
          </a:p>
        </p:txBody>
      </p:sp>
      <p:sp>
        <p:nvSpPr>
          <p:cNvPr id="6" name="TextBox 5"/>
          <p:cNvSpPr txBox="1"/>
          <p:nvPr/>
        </p:nvSpPr>
        <p:spPr>
          <a:xfrm>
            <a:off x="838200" y="2971800"/>
            <a:ext cx="7391400" cy="3662541"/>
          </a:xfrm>
          <a:prstGeom prst="rect">
            <a:avLst/>
          </a:prstGeom>
          <a:noFill/>
        </p:spPr>
        <p:txBody>
          <a:bodyPr wrap="square" rtlCol="0">
            <a:spAutoFit/>
          </a:bodyPr>
          <a:lstStyle/>
          <a:p>
            <a:pPr algn="ctr"/>
            <a:r>
              <a:rPr lang="en-US" sz="2800" b="1" dirty="0" smtClean="0">
                <a:solidFill>
                  <a:schemeClr val="bg1"/>
                </a:solidFill>
                <a:effectLst>
                  <a:glow rad="127000">
                    <a:srgbClr val="FF0066"/>
                  </a:glow>
                </a:effectLst>
                <a:latin typeface="Rockwell" pitchFamily="18" charset="0"/>
              </a:rPr>
              <a:t>A Typical Week</a:t>
            </a:r>
          </a:p>
          <a:p>
            <a:pPr algn="ctr"/>
            <a:r>
              <a:rPr lang="en-US" sz="2400" b="1" dirty="0" smtClean="0">
                <a:solidFill>
                  <a:schemeClr val="bg1"/>
                </a:solidFill>
                <a:latin typeface="Rockwell" pitchFamily="18" charset="0"/>
              </a:rPr>
              <a:t>*Book Bags with Sight Words </a:t>
            </a:r>
            <a:r>
              <a:rPr lang="en-US" sz="2400" b="1" dirty="0" smtClean="0">
                <a:solidFill>
                  <a:schemeClr val="bg1"/>
                </a:solidFill>
                <a:latin typeface="Rockwell" pitchFamily="18" charset="0"/>
              </a:rPr>
              <a:t>–Weekly</a:t>
            </a:r>
          </a:p>
          <a:p>
            <a:pPr algn="ctr"/>
            <a:r>
              <a:rPr lang="en-US" sz="2400" b="1" dirty="0" smtClean="0">
                <a:solidFill>
                  <a:schemeClr val="bg1"/>
                </a:solidFill>
                <a:latin typeface="Rockwell" pitchFamily="18" charset="0"/>
              </a:rPr>
              <a:t>*Spelling Calendar – Monthly </a:t>
            </a:r>
            <a:endParaRPr lang="en-US" sz="2400" b="1"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      </a:t>
            </a:r>
            <a:r>
              <a:rPr lang="en-US" dirty="0" smtClean="0">
                <a:solidFill>
                  <a:schemeClr val="bg1"/>
                </a:solidFill>
                <a:latin typeface="Rockwell" pitchFamily="18" charset="0"/>
              </a:rPr>
              <a:t>Monday:    </a:t>
            </a:r>
            <a:r>
              <a:rPr lang="en-US" sz="1600" dirty="0" smtClean="0">
                <a:solidFill>
                  <a:schemeClr val="bg1"/>
                </a:solidFill>
                <a:latin typeface="Rockwell" pitchFamily="18" charset="0"/>
              </a:rPr>
              <a:t>Math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      Tuesday:  </a:t>
            </a:r>
            <a:r>
              <a:rPr lang="en-US" sz="1600" dirty="0" smtClean="0">
                <a:solidFill>
                  <a:schemeClr val="bg1"/>
                </a:solidFill>
                <a:latin typeface="Rockwell" pitchFamily="18" charset="0"/>
              </a:rPr>
              <a:t>Math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Wednesday:  </a:t>
            </a:r>
            <a:r>
              <a:rPr lang="en-US" sz="1600" dirty="0">
                <a:solidFill>
                  <a:schemeClr val="bg1"/>
                </a:solidFill>
                <a:latin typeface="Rockwell" pitchFamily="18" charset="0"/>
              </a:rPr>
              <a:t>M</a:t>
            </a:r>
            <a:r>
              <a:rPr lang="en-US" sz="1600" dirty="0" smtClean="0">
                <a:solidFill>
                  <a:schemeClr val="bg1"/>
                </a:solidFill>
                <a:latin typeface="Rockwell" pitchFamily="18" charset="0"/>
              </a:rPr>
              <a:t>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     Thursday:</a:t>
            </a:r>
            <a:r>
              <a:rPr lang="en-US" sz="1600" dirty="0" smtClean="0">
                <a:solidFill>
                  <a:schemeClr val="bg1"/>
                </a:solidFill>
                <a:latin typeface="Rockwell" pitchFamily="18" charset="0"/>
              </a:rPr>
              <a:t>  Math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          Friday:  </a:t>
            </a:r>
            <a:r>
              <a:rPr lang="en-US" sz="1600" dirty="0" smtClean="0">
                <a:solidFill>
                  <a:schemeClr val="bg1"/>
                </a:solidFill>
                <a:latin typeface="Rockwell" pitchFamily="18" charset="0"/>
              </a:rPr>
              <a:t>Math page</a:t>
            </a:r>
            <a:endParaRPr lang="en-US" sz="1600" dirty="0" smtClean="0">
              <a:solidFill>
                <a:schemeClr val="bg1"/>
              </a:solidFill>
              <a:latin typeface="Rockwell" pitchFamily="18" charset="0"/>
            </a:endParaRPr>
          </a:p>
          <a:p>
            <a:pPr algn="ctr"/>
            <a:r>
              <a:rPr lang="en-US" sz="1600" b="1" dirty="0" smtClean="0">
                <a:solidFill>
                  <a:schemeClr val="bg1"/>
                </a:solidFill>
                <a:latin typeface="Rockwell" pitchFamily="18" charset="0"/>
              </a:rPr>
              <a:t>*Always check your child’s home folder!</a:t>
            </a:r>
          </a:p>
          <a:p>
            <a:endParaRPr lang="en-US" sz="2000" dirty="0" smtClean="0">
              <a:solidFill>
                <a:schemeClr val="bg1"/>
              </a:solidFill>
              <a:latin typeface="Rockwell" pitchFamily="18" charset="0"/>
            </a:endParaRPr>
          </a:p>
          <a:p>
            <a:pPr marL="342900" indent="-342900">
              <a:buFont typeface="Arial" pitchFamily="34" charset="0"/>
              <a:buChar char="•"/>
            </a:pPr>
            <a:endParaRPr lang="en-US" sz="2000" b="1" dirty="0">
              <a:solidFill>
                <a:schemeClr val="bg1"/>
              </a:solidFill>
              <a:latin typeface="Rockwell"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8201" y="914400"/>
            <a:ext cx="4800600" cy="5262979"/>
          </a:xfrm>
          <a:prstGeom prst="rect">
            <a:avLst/>
          </a:prstGeom>
          <a:noFill/>
        </p:spPr>
        <p:txBody>
          <a:bodyPr wrap="square" rtlCol="0">
            <a:spAutoFit/>
          </a:bodyPr>
          <a:lstStyle/>
          <a:p>
            <a:r>
              <a:rPr lang="en-US" sz="3600" b="1" dirty="0" smtClean="0">
                <a:solidFill>
                  <a:schemeClr val="bg1"/>
                </a:solidFill>
                <a:effectLst>
                  <a:glow rad="228600">
                    <a:schemeClr val="accent3">
                      <a:satMod val="175000"/>
                      <a:alpha val="40000"/>
                    </a:schemeClr>
                  </a:glow>
                </a:effectLst>
                <a:latin typeface="Rockwell" pitchFamily="18" charset="0"/>
              </a:rPr>
              <a:t>Reading Incentives</a:t>
            </a:r>
            <a:r>
              <a:rPr lang="en-US" sz="3200" b="1" dirty="0" smtClean="0">
                <a:solidFill>
                  <a:schemeClr val="bg1"/>
                </a:solidFill>
                <a:effectLst>
                  <a:glow rad="228600">
                    <a:schemeClr val="accent3">
                      <a:satMod val="175000"/>
                      <a:alpha val="40000"/>
                    </a:schemeClr>
                  </a:glow>
                </a:effectLst>
                <a:latin typeface="Rockwell" pitchFamily="18" charset="0"/>
              </a:rPr>
              <a:t>:</a:t>
            </a:r>
          </a:p>
          <a:p>
            <a:endParaRPr lang="en-US" sz="2000" dirty="0">
              <a:solidFill>
                <a:schemeClr val="bg1"/>
              </a:solidFill>
              <a:effectLst>
                <a:glow rad="228600">
                  <a:schemeClr val="accent3">
                    <a:satMod val="175000"/>
                    <a:alpha val="40000"/>
                  </a:schemeClr>
                </a:glow>
              </a:effectLst>
              <a:latin typeface="Rockwell" pitchFamily="18" charset="0"/>
            </a:endParaRPr>
          </a:p>
          <a:p>
            <a:r>
              <a:rPr lang="en-US" sz="1600" dirty="0">
                <a:solidFill>
                  <a:schemeClr val="bg1"/>
                </a:solidFill>
                <a:latin typeface="Rockwell" pitchFamily="18" charset="0"/>
              </a:rPr>
              <a:t>Each month, first grade has a reading incentive- for example the September reading incentive is sharing Good Books. At the end of the each month, all of first grade will be invited to a special celebration. </a:t>
            </a:r>
            <a:endParaRPr lang="en-US" sz="1600" dirty="0" smtClean="0">
              <a:solidFill>
                <a:schemeClr val="bg1"/>
              </a:solidFill>
              <a:latin typeface="Rockwell" pitchFamily="18" charset="0"/>
            </a:endParaRPr>
          </a:p>
          <a:p>
            <a:endParaRPr lang="en-US" sz="1600" dirty="0">
              <a:solidFill>
                <a:schemeClr val="bg1"/>
              </a:solidFill>
              <a:latin typeface="Rockwell" pitchFamily="18" charset="0"/>
            </a:endParaRPr>
          </a:p>
          <a:p>
            <a:r>
              <a:rPr lang="en-US" sz="1600" dirty="0" smtClean="0">
                <a:solidFill>
                  <a:schemeClr val="bg1"/>
                </a:solidFill>
                <a:latin typeface="Rockwell" pitchFamily="18" charset="0"/>
              </a:rPr>
              <a:t>To </a:t>
            </a:r>
            <a:r>
              <a:rPr lang="en-US" sz="1600" dirty="0">
                <a:solidFill>
                  <a:schemeClr val="bg1"/>
                </a:solidFill>
                <a:latin typeface="Rockwell" pitchFamily="18" charset="0"/>
              </a:rPr>
              <a:t>participate in the celebration, each child will need to read 12 books or 12 chapters. Your child may read to you, be read to aloud or read silently. Then you record the book or chapter on recording sheet. </a:t>
            </a:r>
            <a:endParaRPr lang="en-US" sz="1600" dirty="0" smtClean="0">
              <a:solidFill>
                <a:schemeClr val="bg1"/>
              </a:solidFill>
              <a:latin typeface="Rockwell" pitchFamily="18" charset="0"/>
            </a:endParaRPr>
          </a:p>
          <a:p>
            <a:endParaRPr lang="en-US" sz="1600" dirty="0">
              <a:solidFill>
                <a:schemeClr val="bg1"/>
              </a:solidFill>
              <a:latin typeface="Rockwell" pitchFamily="18" charset="0"/>
            </a:endParaRPr>
          </a:p>
          <a:p>
            <a:r>
              <a:rPr lang="en-US" sz="1600" dirty="0" smtClean="0">
                <a:solidFill>
                  <a:schemeClr val="bg1"/>
                </a:solidFill>
                <a:latin typeface="Rockwell" pitchFamily="18" charset="0"/>
              </a:rPr>
              <a:t> </a:t>
            </a:r>
            <a:r>
              <a:rPr lang="en-US" sz="1600" dirty="0">
                <a:solidFill>
                  <a:schemeClr val="bg1"/>
                </a:solidFill>
                <a:latin typeface="Rockwell" pitchFamily="18" charset="0"/>
              </a:rPr>
              <a:t>Thank you for helping your child achieve the reading incentive for this school year. We appreciate your participation and support. </a:t>
            </a:r>
            <a:r>
              <a:rPr lang="en-US" sz="2000" dirty="0"/>
              <a:t/>
            </a:r>
            <a:br>
              <a:rPr lang="en-US" sz="2000" dirty="0"/>
            </a:br>
            <a:endParaRPr lang="en-US" sz="2000" dirty="0"/>
          </a:p>
          <a:p>
            <a:endParaRPr lang="en-US" sz="2000" dirty="0">
              <a:solidFill>
                <a:schemeClr val="bg1"/>
              </a:solidFill>
              <a:effectLst/>
              <a:latin typeface="Rockwell"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60711"/>
            <a:ext cx="2702179" cy="4336576"/>
          </a:xfrm>
          <a:prstGeom prst="rect">
            <a:avLst/>
          </a:prstGeom>
          <a:ln>
            <a:solidFill>
              <a:schemeClr val="tx1"/>
            </a:solidFill>
          </a:ln>
        </p:spPr>
      </p:pic>
    </p:spTree>
    <p:extLst>
      <p:ext uri="{BB962C8B-B14F-4D97-AF65-F5344CB8AC3E}">
        <p14:creationId xmlns:p14="http://schemas.microsoft.com/office/powerpoint/2010/main" val="193079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TotalTime>
  <Words>1120</Words>
  <Application>Microsoft Office PowerPoint</Application>
  <PresentationFormat>On-screen Show (4:3)</PresentationFormat>
  <Paragraphs>279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 Swearengin</dc:creator>
  <cp:lastModifiedBy>Brown, Jamie L. 03</cp:lastModifiedBy>
  <cp:revision>70</cp:revision>
  <dcterms:created xsi:type="dcterms:W3CDTF">2013-07-23T03:14:17Z</dcterms:created>
  <dcterms:modified xsi:type="dcterms:W3CDTF">2014-08-26T20:30:56Z</dcterms:modified>
</cp:coreProperties>
</file>