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59" r:id="rId4"/>
    <p:sldId id="260" r:id="rId5"/>
    <p:sldId id="269" r:id="rId6"/>
    <p:sldId id="262" r:id="rId7"/>
    <p:sldId id="270" r:id="rId8"/>
    <p:sldId id="271" r:id="rId9"/>
    <p:sldId id="272" r:id="rId10"/>
    <p:sldId id="276" r:id="rId11"/>
    <p:sldId id="265" r:id="rId12"/>
    <p:sldId id="273" r:id="rId13"/>
    <p:sldId id="274" r:id="rId14"/>
    <p:sldId id="263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C68A-3812-45ED-83C8-E307377DF4F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4268-9CD4-4565-BFC0-06AF99BAE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175" y="401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5592" y="1068888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</a:br>
            <a: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Always A Good Time" panose="02000505000000020003" pitchFamily="2" charset="0"/>
                <a:ea typeface="CCLoveYall" pitchFamily="2" charset="0"/>
                <a:cs typeface="+mj-cs"/>
              </a:rPr>
              <a:t>Cedar Hills Elementary</a:t>
            </a:r>
            <a: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</a:rPr>
              <a:t>Ms. Townsend’s Class</a:t>
            </a:r>
            <a:endParaRPr kumimoji="0" lang="en-US" sz="11500" b="1" i="0" u="none" strike="noStrike" kern="1200" cap="none" spc="0" normalizeH="0" baseline="0" noProof="0" dirty="0" smtClean="0">
              <a:ln w="28575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KG Strawberry Limeade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CCLoveYall" pitchFamily="2" charset="0"/>
                <a:cs typeface="+mj-cs"/>
              </a:rPr>
              <a:t>Cheetah Champs...</a:t>
            </a:r>
            <a:r>
              <a:rPr kumimoji="0" lang="en-US" sz="2800" b="1" i="0" u="none" strike="noStrike" kern="1200" cap="none" spc="0" normalizeH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CCLoveYall" pitchFamily="2" charset="0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CCLoveYall" pitchFamily="2" charset="0"/>
                <a:cs typeface="+mj-cs"/>
              </a:rPr>
              <a:t>Excelling Every Day!</a:t>
            </a:r>
            <a:endParaRPr kumimoji="0" lang="en-US" sz="4000" b="0" i="0" u="none" strike="noStrike" kern="1200" cap="none" spc="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3657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7620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Innovation Spaces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iPads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2121073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</a:t>
            </a:r>
            <a:r>
              <a:rPr lang="en-US" sz="2800" b="1" dirty="0" smtClean="0">
                <a:latin typeface="KG Lego House" panose="02000503000000020004" pitchFamily="2" charset="0"/>
              </a:rPr>
              <a:t>5 in each classroom</a:t>
            </a:r>
            <a:endParaRPr lang="en-US" sz="2800" b="1" dirty="0"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Netbooks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</a:t>
            </a:r>
            <a:r>
              <a:rPr lang="en-US" sz="2800" b="1" dirty="0" smtClean="0">
                <a:latin typeface="KG Lego House" panose="02000503000000020004" pitchFamily="2" charset="0"/>
              </a:rPr>
              <a:t>4 </a:t>
            </a:r>
            <a:r>
              <a:rPr lang="en-US" sz="2800" b="1" dirty="0">
                <a:latin typeface="KG Lego House" panose="02000503000000020004" pitchFamily="2" charset="0"/>
              </a:rPr>
              <a:t>in each </a:t>
            </a:r>
            <a:r>
              <a:rPr lang="en-US" sz="2800" b="1" dirty="0" smtClean="0">
                <a:latin typeface="KG Lego House" panose="02000503000000020004" pitchFamily="2" charset="0"/>
              </a:rPr>
              <a:t>classroom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u="sng" dirty="0" smtClean="0">
                <a:latin typeface="KG Lego House" panose="02000503000000020004" pitchFamily="2" charset="0"/>
              </a:rPr>
              <a:t>USERNAME cards sent </a:t>
            </a:r>
            <a:r>
              <a:rPr lang="en-US" sz="2800" b="1" u="sng" dirty="0" smtClean="0">
                <a:latin typeface="KG Lego House" panose="02000503000000020004" pitchFamily="2" charset="0"/>
              </a:rPr>
              <a:t>home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u="sng" dirty="0" smtClean="0">
                <a:latin typeface="KG Lego House" panose="02000503000000020004" pitchFamily="2" charset="0"/>
              </a:rPr>
              <a:t>* Monday in GO Folder</a:t>
            </a:r>
            <a:endParaRPr lang="en-US" sz="2800" b="1" u="sng" dirty="0"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Curriculum</a:t>
            </a:r>
            <a:endParaRPr lang="en-US" sz="4800" b="1" dirty="0">
              <a:ln w="28575" cmpd="sng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G Always A Good Time" panose="02000505000000020003" pitchFamily="2" charset="0"/>
              <a:ea typeface="CCLoveYall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latin typeface="KG Lego House" panose="02000503000000020004" pitchFamily="2" charset="0"/>
              </a:rPr>
              <a:t>Reading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latin typeface="KG Lego House" panose="02000503000000020004" pitchFamily="2" charset="0"/>
              </a:rPr>
              <a:t>Writing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latin typeface="KG Lego House" panose="02000503000000020004" pitchFamily="2" charset="0"/>
              </a:rPr>
              <a:t>Math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latin typeface="KG Lego House" panose="02000503000000020004" pitchFamily="2" charset="0"/>
              </a:rPr>
              <a:t>Science/Social Studies</a:t>
            </a:r>
          </a:p>
          <a:p>
            <a:pPr lvl="0">
              <a:spcBef>
                <a:spcPct val="20000"/>
              </a:spcBef>
              <a:defRPr/>
            </a:pPr>
            <a:endParaRPr lang="en-US" sz="32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latin typeface="KG Lego House" panose="02000503000000020004" pitchFamily="2" charset="0"/>
              </a:rPr>
              <a:t>For </a:t>
            </a:r>
            <a:r>
              <a:rPr lang="en-US" sz="3200" b="1" dirty="0">
                <a:latin typeface="KG Lego House" panose="02000503000000020004" pitchFamily="2" charset="0"/>
              </a:rPr>
              <a:t>more </a:t>
            </a:r>
            <a:r>
              <a:rPr lang="en-US" sz="3200" b="1" dirty="0" smtClean="0">
                <a:latin typeface="KG Lego House" panose="02000503000000020004" pitchFamily="2" charset="0"/>
              </a:rPr>
              <a:t>information</a:t>
            </a:r>
            <a:r>
              <a:rPr lang="en-US" sz="3200" b="1" dirty="0">
                <a:latin typeface="KG Lego House" panose="02000503000000020004" pitchFamily="2" charset="0"/>
              </a:rPr>
              <a:t> </a:t>
            </a:r>
            <a:r>
              <a:rPr lang="en-US" sz="3200" b="1" dirty="0" smtClean="0">
                <a:latin typeface="KG Lego House" panose="02000503000000020004" pitchFamily="2" charset="0"/>
              </a:rPr>
              <a:t>visit: </a:t>
            </a:r>
            <a:r>
              <a:rPr lang="en-US" sz="3200" b="1" dirty="0">
                <a:latin typeface="KG Lego House" panose="02000503000000020004" pitchFamily="2" charset="0"/>
              </a:rPr>
              <a:t/>
            </a:r>
            <a:br>
              <a:rPr lang="en-US" sz="3200" b="1" dirty="0">
                <a:latin typeface="KG Lego House" panose="02000503000000020004" pitchFamily="2" charset="0"/>
              </a:rPr>
            </a:br>
            <a:r>
              <a:rPr lang="en-US" sz="3200" b="1" dirty="0">
                <a:latin typeface="KG Lego House" panose="02000503000000020004" pitchFamily="2" charset="0"/>
              </a:rPr>
              <a:t>Blue Valley School District Curriculum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      Reading </a:t>
            </a:r>
            <a:r>
              <a:rPr lang="en-US" sz="48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Instruction 		</a:t>
            </a:r>
            <a:r>
              <a:rPr lang="en-US" sz="44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KG Always A Good Time" panose="02000505000000020003" pitchFamily="2" charset="0"/>
              </a:rPr>
              <a:t> </a:t>
            </a:r>
            <a:r>
              <a:rPr lang="en-US" sz="44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KG Always A Good Time" panose="02000505000000020003" pitchFamily="2" charset="0"/>
              </a:rPr>
              <a:t>   *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LEAD 21</a:t>
            </a:r>
            <a:r>
              <a:rPr lang="en-US" sz="4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KG Always A Good Time" panose="02000505000000020003" pitchFamily="2" charset="0"/>
              </a:rPr>
              <a:t>*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 </a:t>
            </a:r>
            <a:r>
              <a:rPr lang="en-US" sz="48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		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121073"/>
            <a:ext cx="7162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	www.wglead21.com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*Whole Group Interactive Reading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</a:t>
            </a:r>
            <a:r>
              <a:rPr lang="en-US" sz="2800" b="1" dirty="0" smtClean="0">
                <a:latin typeface="KG Lego House" panose="02000503000000020004" pitchFamily="2" charset="0"/>
              </a:rPr>
              <a:t>    -</a:t>
            </a:r>
            <a:r>
              <a:rPr lang="en-US" sz="2800" b="1" dirty="0">
                <a:latin typeface="KG Lego House" panose="02000503000000020004" pitchFamily="2" charset="0"/>
              </a:rPr>
              <a:t>Introduces theme concepts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-Front loads key vocabulary and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         comprehension strategies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</a:t>
            </a:r>
            <a:r>
              <a:rPr lang="en-US" sz="2800" b="1" dirty="0" smtClean="0">
                <a:latin typeface="KG Lego House" panose="02000503000000020004" pitchFamily="2" charset="0"/>
              </a:rPr>
              <a:t>-Fiction/Nonfiction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b="1" dirty="0"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3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      Reading </a:t>
            </a:r>
            <a:r>
              <a:rPr lang="en-US" sz="48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Instruction 				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              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1752600"/>
            <a:ext cx="716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*Small Group Differentiated </a:t>
            </a:r>
            <a:r>
              <a:rPr lang="en-US" sz="2800" b="1" dirty="0" smtClean="0">
                <a:latin typeface="KG Lego House" panose="02000503000000020004" pitchFamily="2" charset="0"/>
              </a:rPr>
              <a:t>Reading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</a:t>
            </a:r>
            <a:r>
              <a:rPr lang="en-US" sz="2800" b="1" dirty="0" smtClean="0">
                <a:latin typeface="KG Lego House" panose="02000503000000020004" pitchFamily="2" charset="0"/>
              </a:rPr>
              <a:t>    </a:t>
            </a:r>
            <a:r>
              <a:rPr lang="en-US" sz="2800" b="1" dirty="0">
                <a:latin typeface="KG Lego House" panose="02000503000000020004" pitchFamily="2" charset="0"/>
              </a:rPr>
              <a:t>-Students work in small groups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     -</a:t>
            </a:r>
            <a:r>
              <a:rPr lang="en-US" sz="2800" b="1" dirty="0">
                <a:latin typeface="KG Lego House" panose="02000503000000020004" pitchFamily="2" charset="0"/>
              </a:rPr>
              <a:t>Use connected text sets related to the theme</a:t>
            </a: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*Independent Application and Practice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-Students practice and extend skills / strategies</a:t>
            </a: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*Whole Group Cross- Text Sharing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-Students build on what they learn through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           Inquiry projects </a:t>
            </a:r>
          </a:p>
          <a:p>
            <a:pPr lvl="0">
              <a:spcBef>
                <a:spcPct val="20000"/>
              </a:spcBef>
              <a:defRPr/>
            </a:pPr>
            <a:endParaRPr lang="en-US" sz="2000" b="1" dirty="0"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9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Writing/Language Arts</a:t>
            </a: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*Writing Series-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-Benchmark Writers Workshop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-Grammar Lessons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-Writing Lessons </a:t>
            </a:r>
            <a:endParaRPr lang="en-US" sz="2800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*Various types of Mini Lessons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 -Personal Narratives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    </a:t>
            </a:r>
            <a:r>
              <a:rPr lang="en-US" sz="2800" dirty="0" smtClean="0">
                <a:latin typeface="KG Lego House" panose="02000503000000020004" pitchFamily="2" charset="0"/>
              </a:rPr>
              <a:t>        </a:t>
            </a:r>
            <a:r>
              <a:rPr lang="en-US" sz="2800" dirty="0" smtClean="0">
                <a:latin typeface="KG Lego House" panose="02000503000000020004" pitchFamily="2" charset="0"/>
              </a:rPr>
              <a:t>      -</a:t>
            </a:r>
            <a:r>
              <a:rPr lang="en-US" sz="2800" dirty="0">
                <a:latin typeface="KG Lego House" panose="02000503000000020004" pitchFamily="2" charset="0"/>
              </a:rPr>
              <a:t>Realistic Fiction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 -Informational Reports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 -Persuasive Letters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latin typeface="KG Lego House" panose="02000503000000020004" pitchFamily="2" charset="0"/>
              </a:rPr>
              <a:t>	 -Procedural Texts</a:t>
            </a:r>
          </a:p>
          <a:p>
            <a:pPr lvl="0">
              <a:spcBef>
                <a:spcPct val="20000"/>
              </a:spcBef>
              <a:defRPr/>
            </a:pPr>
            <a:endParaRPr lang="en-US" sz="2800" dirty="0">
              <a:latin typeface="KG Lego House" panose="02000503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5219" y="1774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Math Instruction</a:t>
            </a: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526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4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latin typeface="KG Always A Good Time" panose="02000505000000020003" pitchFamily="2" charset="0"/>
              </a:rPr>
              <a:t> </a:t>
            </a:r>
            <a:r>
              <a:rPr lang="en-US" sz="44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latin typeface="KG Always A Good Time" panose="02000505000000020003" pitchFamily="2" charset="0"/>
              </a:rPr>
              <a:t>                *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enVisions</a:t>
            </a:r>
            <a:r>
              <a:rPr lang="en-US" sz="4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latin typeface="KG Always A Good Time" panose="02000505000000020003" pitchFamily="2" charset="0"/>
              </a:rPr>
              <a:t>*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KG Lego House" panose="02000503000000020004" pitchFamily="2" charset="0"/>
              </a:rPr>
              <a:t>-Daily Lessons target one or more of the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KG Lego House" panose="02000503000000020004" pitchFamily="2" charset="0"/>
              </a:rPr>
              <a:t>Kansas </a:t>
            </a:r>
            <a:r>
              <a:rPr lang="en-US" sz="2000" dirty="0">
                <a:latin typeface="KG Lego House" panose="02000503000000020004" pitchFamily="2" charset="0"/>
              </a:rPr>
              <a:t>College and Career Ready Standards (KCCRS</a:t>
            </a:r>
            <a:r>
              <a:rPr lang="en-US" sz="2000" dirty="0" smtClean="0">
                <a:latin typeface="KG Lego House" panose="02000503000000020004" pitchFamily="2" charset="0"/>
              </a:rPr>
              <a:t>)</a:t>
            </a:r>
          </a:p>
          <a:p>
            <a:pPr lvl="0">
              <a:spcBef>
                <a:spcPct val="20000"/>
              </a:spcBef>
              <a:defRPr/>
            </a:pPr>
            <a:endParaRPr lang="en-US" sz="2000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KG Lego House" panose="02000503000000020004" pitchFamily="2" charset="0"/>
              </a:rPr>
              <a:t>-Daily worksheets come home. Please review</a:t>
            </a:r>
            <a:r>
              <a:rPr lang="en-US" sz="2000" dirty="0" smtClean="0">
                <a:latin typeface="KG Lego House" panose="02000503000000020004" pitchFamily="2" charset="0"/>
              </a:rPr>
              <a:t>! </a:t>
            </a:r>
            <a:endParaRPr lang="en-US" sz="2000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Part </a:t>
            </a:r>
            <a:r>
              <a:rPr lang="en-US" sz="2000" b="1" dirty="0">
                <a:latin typeface="KG Lego House" panose="02000503000000020004" pitchFamily="2" charset="0"/>
              </a:rPr>
              <a:t>One</a:t>
            </a:r>
            <a:r>
              <a:rPr lang="en-US" sz="2000" dirty="0">
                <a:latin typeface="KG Lego House" panose="02000503000000020004" pitchFamily="2" charset="0"/>
              </a:rPr>
              <a:t>: Daily Review </a:t>
            </a:r>
          </a:p>
          <a:p>
            <a:pPr lvl="0">
              <a:spcBef>
                <a:spcPct val="20000"/>
              </a:spcBef>
              <a:defRPr/>
            </a:pPr>
            <a:endParaRPr lang="en-US" sz="2000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Part Two</a:t>
            </a:r>
            <a:r>
              <a:rPr lang="en-US" sz="2000" dirty="0">
                <a:latin typeface="KG Lego House" panose="02000503000000020004" pitchFamily="2" charset="0"/>
              </a:rPr>
              <a:t>: Problem Based Interactive Learning</a:t>
            </a:r>
          </a:p>
          <a:p>
            <a:pPr lvl="0">
              <a:spcBef>
                <a:spcPct val="20000"/>
              </a:spcBef>
              <a:defRPr/>
            </a:pPr>
            <a:endParaRPr lang="en-US" sz="2000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Part Three</a:t>
            </a:r>
            <a:r>
              <a:rPr lang="en-US" sz="2000" dirty="0">
                <a:latin typeface="KG Lego House" panose="02000503000000020004" pitchFamily="2" charset="0"/>
              </a:rPr>
              <a:t>: Visual Learning, Guided Practice, Independent Practice &amp; Problem Solving</a:t>
            </a:r>
          </a:p>
          <a:p>
            <a:pPr lvl="0">
              <a:spcBef>
                <a:spcPct val="20000"/>
              </a:spcBef>
              <a:defRPr/>
            </a:pPr>
            <a:endParaRPr lang="en-US" sz="2000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Part Four</a:t>
            </a:r>
            <a:r>
              <a:rPr lang="en-US" sz="2000" dirty="0">
                <a:latin typeface="KG Lego House" panose="02000503000000020004" pitchFamily="2" charset="0"/>
              </a:rPr>
              <a:t>: Assess, Differentiated Instruction </a:t>
            </a:r>
          </a:p>
          <a:p>
            <a:pPr lvl="0">
              <a:spcBef>
                <a:spcPct val="20000"/>
              </a:spcBef>
              <a:defRPr/>
            </a:pPr>
            <a:endParaRPr lang="en-US" sz="3200" dirty="0">
              <a:latin typeface="KG Lego House" panose="02000503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Science/Social Studies</a:t>
            </a: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>
                <a:latin typeface="KG Lego House" panose="02000503000000020004" pitchFamily="2" charset="0"/>
              </a:rPr>
              <a:t>Science </a:t>
            </a:r>
            <a:r>
              <a:rPr lang="en-US" sz="3200" dirty="0" smtClean="0">
                <a:latin typeface="KG Lego House" panose="02000503000000020004" pitchFamily="2" charset="0"/>
              </a:rPr>
              <a:t>Focus: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KG Lego House" panose="02000503000000020004" pitchFamily="2" charset="0"/>
              </a:rPr>
              <a:t>Plants</a:t>
            </a:r>
            <a:r>
              <a:rPr lang="en-US" sz="3200" dirty="0">
                <a:latin typeface="KG Lego House" panose="02000503000000020004" pitchFamily="2" charset="0"/>
              </a:rPr>
              <a:t>	</a:t>
            </a:r>
            <a:r>
              <a:rPr lang="en-US" sz="3200" dirty="0" smtClean="0">
                <a:latin typeface="KG Lego House" panose="02000503000000020004" pitchFamily="2" charset="0"/>
              </a:rPr>
              <a:t>       </a:t>
            </a:r>
            <a:r>
              <a:rPr lang="en-US" sz="3200" dirty="0" smtClean="0">
                <a:solidFill>
                  <a:srgbClr val="FF0000"/>
                </a:solidFill>
                <a:latin typeface="KG Lego House" panose="02000503000000020004" pitchFamily="2" charset="0"/>
              </a:rPr>
              <a:t>Light  </a:t>
            </a:r>
            <a:endParaRPr lang="en-US" sz="3200" dirty="0">
              <a:solidFill>
                <a:srgbClr val="FF0000"/>
              </a:solidFill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6"/>
                </a:solidFill>
                <a:latin typeface="KG Lego House" panose="02000503000000020004" pitchFamily="2" charset="0"/>
              </a:rPr>
              <a:t>Life </a:t>
            </a:r>
            <a:r>
              <a:rPr lang="en-US" sz="3200" dirty="0">
                <a:solidFill>
                  <a:schemeClr val="accent6"/>
                </a:solidFill>
                <a:latin typeface="KG Lego House" panose="02000503000000020004" pitchFamily="2" charset="0"/>
              </a:rPr>
              <a:t>Cycles </a:t>
            </a:r>
            <a:r>
              <a:rPr lang="en-US" sz="3200" dirty="0" smtClean="0">
                <a:latin typeface="KG Lego House" panose="02000503000000020004" pitchFamily="2" charset="0"/>
              </a:rPr>
              <a:t>    </a:t>
            </a:r>
            <a:r>
              <a:rPr lang="en-US" sz="3200" dirty="0" smtClean="0">
                <a:solidFill>
                  <a:schemeClr val="accent6"/>
                </a:solidFill>
                <a:latin typeface="KG Lego House" panose="02000503000000020004" pitchFamily="2" charset="0"/>
              </a:rPr>
              <a:t>Weather</a:t>
            </a:r>
            <a:r>
              <a:rPr lang="en-US" sz="3200" dirty="0" smtClean="0">
                <a:latin typeface="KG Lego House" panose="02000503000000020004" pitchFamily="2" charset="0"/>
              </a:rPr>
              <a:t> </a:t>
            </a:r>
            <a:r>
              <a:rPr lang="en-US" sz="3200" dirty="0">
                <a:latin typeface="KG Lego House" panose="02000503000000020004" pitchFamily="2" charset="0"/>
              </a:rPr>
              <a:t>		</a:t>
            </a:r>
            <a:r>
              <a:rPr lang="en-US" sz="3200" dirty="0">
                <a:solidFill>
                  <a:schemeClr val="accent6"/>
                </a:solidFill>
                <a:latin typeface="KG Lego House" panose="02000503000000020004" pitchFamily="2" charset="0"/>
              </a:rPr>
              <a:t>Soil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KG Lego House" panose="02000503000000020004" pitchFamily="2" charset="0"/>
              </a:rPr>
              <a:t>Insects</a:t>
            </a:r>
            <a:r>
              <a:rPr lang="en-US" sz="3200" dirty="0" smtClean="0">
                <a:latin typeface="KG Lego House" panose="02000503000000020004" pitchFamily="2" charset="0"/>
              </a:rPr>
              <a:t> </a:t>
            </a:r>
            <a:r>
              <a:rPr lang="en-US" sz="3200" dirty="0">
                <a:latin typeface="KG Lego House" panose="02000503000000020004" pitchFamily="2" charset="0"/>
              </a:rPr>
              <a:t>	</a:t>
            </a:r>
            <a:r>
              <a:rPr lang="en-US" sz="3200" dirty="0" smtClean="0">
                <a:latin typeface="KG Lego House" panose="02000503000000020004" pitchFamily="2" charset="0"/>
              </a:rPr>
              <a:t>      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KG Lego House" panose="02000503000000020004" pitchFamily="2" charset="0"/>
              </a:rPr>
              <a:t>Magnets</a:t>
            </a:r>
            <a:r>
              <a:rPr lang="en-US" sz="3200" dirty="0" smtClean="0">
                <a:latin typeface="KG Lego House" panose="02000503000000020004" pitchFamily="2" charset="0"/>
              </a:rPr>
              <a:t> </a:t>
            </a:r>
            <a:r>
              <a:rPr lang="en-US" sz="3200" dirty="0">
                <a:latin typeface="KG Lego House" panose="02000503000000020004" pitchFamily="2" charset="0"/>
              </a:rPr>
              <a:t>	 	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KG Lego House" panose="02000503000000020004" pitchFamily="2" charset="0"/>
              </a:rPr>
              <a:t>Matter</a:t>
            </a:r>
          </a:p>
          <a:p>
            <a:pPr lvl="0">
              <a:spcBef>
                <a:spcPct val="20000"/>
              </a:spcBef>
              <a:defRPr/>
            </a:pPr>
            <a:endParaRPr lang="en-US" sz="3200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latin typeface="KG Lego House" panose="02000503000000020004" pitchFamily="2" charset="0"/>
              </a:rPr>
              <a:t>Social Studies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KG Lego House" panose="02000503000000020004" pitchFamily="2" charset="0"/>
              </a:rPr>
              <a:t>Our </a:t>
            </a:r>
            <a:r>
              <a:rPr lang="en-US" sz="3200" dirty="0">
                <a:solidFill>
                  <a:srgbClr val="FF0000"/>
                </a:solidFill>
                <a:latin typeface="KG Lego House" panose="02000503000000020004" pitchFamily="2" charset="0"/>
              </a:rPr>
              <a:t>community		Economics 	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6"/>
                </a:solidFill>
                <a:latin typeface="KG Lego House" panose="02000503000000020004" pitchFamily="2" charset="0"/>
              </a:rPr>
              <a:t>Geography</a:t>
            </a:r>
            <a:r>
              <a:rPr lang="en-US" sz="3200" dirty="0">
                <a:solidFill>
                  <a:schemeClr val="accent6"/>
                </a:solidFill>
                <a:latin typeface="KG Lego House" panose="02000503000000020004" pitchFamily="2" charset="0"/>
              </a:rPr>
              <a:t>	</a:t>
            </a:r>
            <a:r>
              <a:rPr lang="en-US" sz="3200" dirty="0" smtClean="0">
                <a:solidFill>
                  <a:schemeClr val="accent6"/>
                </a:solidFill>
                <a:latin typeface="KG Lego House" panose="02000503000000020004" pitchFamily="2" charset="0"/>
              </a:rPr>
              <a:t>          Government</a:t>
            </a:r>
            <a:endParaRPr lang="en-US" sz="3200" dirty="0">
              <a:solidFill>
                <a:schemeClr val="accent6"/>
              </a:solidFill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3"/>
                </a:solidFill>
                <a:latin typeface="KG Lego House" panose="02000503000000020004" pitchFamily="2" charset="0"/>
              </a:rPr>
              <a:t>         </a:t>
            </a:r>
            <a:r>
              <a:rPr lang="en-US" sz="3200" dirty="0" smtClean="0">
                <a:solidFill>
                  <a:schemeClr val="accent3"/>
                </a:solidFill>
                <a:latin typeface="KG Lego House" panose="02000503000000020004" pitchFamily="2" charset="0"/>
              </a:rPr>
              <a:t>Leaders </a:t>
            </a:r>
            <a:r>
              <a:rPr lang="en-US" sz="3200" dirty="0">
                <a:solidFill>
                  <a:schemeClr val="accent3"/>
                </a:solidFill>
                <a:latin typeface="KG Lego House" panose="02000503000000020004" pitchFamily="2" charset="0"/>
              </a:rPr>
              <a:t>in our Community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KG Lego House" panose="02000503000000020004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Assessments</a:t>
            </a: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000" dirty="0">
                <a:latin typeface="KG Lego House" panose="02000503000000020004" pitchFamily="2" charset="0"/>
              </a:rPr>
              <a:t>Assessments will be conducted: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latin typeface="KG Lego House" panose="02000503000000020004" pitchFamily="2" charset="0"/>
              </a:rPr>
              <a:t>Following weekly Reading instruction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latin typeface="KG Lego House" panose="02000503000000020004" pitchFamily="2" charset="0"/>
              </a:rPr>
              <a:t>Following </a:t>
            </a:r>
            <a:r>
              <a:rPr lang="en-US" sz="2000" dirty="0" smtClean="0">
                <a:latin typeface="KG Lego House" panose="02000503000000020004" pitchFamily="2" charset="0"/>
              </a:rPr>
              <a:t>and proceeding each Topic in Math</a:t>
            </a:r>
            <a:endParaRPr lang="en-US" sz="2000" dirty="0">
              <a:latin typeface="KG Lego House" panose="02000503000000020004" pitchFamily="2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KG Lego House" panose="02000503000000020004" pitchFamily="2" charset="0"/>
              </a:rPr>
              <a:t>Following </a:t>
            </a:r>
            <a:r>
              <a:rPr lang="en-US" sz="2000" dirty="0">
                <a:latin typeface="KG Lego House" panose="02000503000000020004" pitchFamily="2" charset="0"/>
              </a:rPr>
              <a:t>each Writing concept / lesson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latin typeface="KG Lego House" panose="02000503000000020004" pitchFamily="2" charset="0"/>
              </a:rPr>
              <a:t>Quarterly for Math, Reading &amp; Grammar</a:t>
            </a:r>
          </a:p>
          <a:p>
            <a:pPr lvl="1">
              <a:defRPr/>
            </a:pPr>
            <a:r>
              <a:rPr lang="en-US" sz="2000" dirty="0">
                <a:latin typeface="KG Lego House" panose="02000503000000020004" pitchFamily="2" charset="0"/>
              </a:rPr>
              <a:t>	</a:t>
            </a:r>
            <a:endParaRPr lang="en-US" dirty="0">
              <a:latin typeface="KG Lego House" panose="02000503000000020004" pitchFamily="2" charset="0"/>
            </a:endParaRPr>
          </a:p>
          <a:p>
            <a:pPr>
              <a:defRPr/>
            </a:pPr>
            <a:r>
              <a:rPr lang="en-US" sz="2400" dirty="0">
                <a:latin typeface="KG Lego House" panose="02000503000000020004" pitchFamily="2" charset="0"/>
              </a:rPr>
              <a:t>MAP Test given </a:t>
            </a:r>
            <a:r>
              <a:rPr lang="en-US" sz="2400" dirty="0" smtClean="0">
                <a:latin typeface="KG Lego House" panose="02000503000000020004" pitchFamily="2" charset="0"/>
              </a:rPr>
              <a:t>beginning/end </a:t>
            </a:r>
            <a:r>
              <a:rPr lang="en-US" sz="2400" dirty="0">
                <a:latin typeface="KG Lego House" panose="02000503000000020004" pitchFamily="2" charset="0"/>
              </a:rPr>
              <a:t>of </a:t>
            </a:r>
          </a:p>
          <a:p>
            <a:pPr>
              <a:defRPr/>
            </a:pPr>
            <a:r>
              <a:rPr lang="en-US" sz="2400" dirty="0">
                <a:latin typeface="KG Lego House" panose="02000503000000020004" pitchFamily="2" charset="0"/>
              </a:rPr>
              <a:t>    the year to measure academic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175" y="401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5592" y="1068888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</a:br>
            <a: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Always A Good Time" panose="02000505000000020003" pitchFamily="2" charset="0"/>
                <a:ea typeface="CCLoveYall" pitchFamily="2" charset="0"/>
                <a:cs typeface="+mj-cs"/>
              </a:rPr>
              <a:t>Thanks so much!</a:t>
            </a:r>
            <a: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CCLoveYall" pitchFamily="2" charset="0"/>
                <a:cs typeface="+mj-cs"/>
              </a:rPr>
              <a:t>We’re looking </a:t>
            </a:r>
            <a:r>
              <a:rPr kumimoji="0" lang="en-US" sz="2800" b="1" i="0" u="none" strike="noStrike" kern="1200" cap="none" spc="0" normalizeH="0" baseline="0" noProof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CCLoveYall" pitchFamily="2" charset="0"/>
                <a:cs typeface="+mj-cs"/>
              </a:rPr>
              <a:t>forwar</a:t>
            </a:r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  <a:ea typeface="CCLoveYall" pitchFamily="2" charset="0"/>
                <a:cs typeface="+mj-cs"/>
              </a:rPr>
              <a:t>d to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  <a:ea typeface="CCLoveYall" pitchFamily="2" charset="0"/>
                <a:cs typeface="+mj-cs"/>
              </a:rPr>
              <a:t>GREAT year!</a:t>
            </a:r>
            <a:endParaRPr kumimoji="0" lang="en-US" sz="4000" b="0" i="0" u="none" strike="noStrike" kern="1200" cap="none" spc="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3657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2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Welcome to 2</a:t>
            </a:r>
            <a:r>
              <a:rPr lang="en-US" sz="4800" b="1" baseline="3000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nd</a:t>
            </a: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 Grade…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Please: 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2133600"/>
            <a:ext cx="7772400" cy="3657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Find your child’s desk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Take some time to write your child a letter using the “You’re a Star” Paper.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Use the example on the board to fill out the note card with your home information</a:t>
            </a:r>
            <a:r>
              <a:rPr lang="en-US" sz="2000" b="1" dirty="0" smtClean="0">
                <a:latin typeface="KG Lego House" panose="02000503000000020004" pitchFamily="2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000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We will begin in just a few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minutes!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4801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Volunteering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             </a:t>
            </a:r>
            <a:r>
              <a:rPr lang="en-US" sz="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  <a:ea typeface="+mj-ea"/>
                <a:cs typeface="+mj-cs"/>
              </a:rPr>
              <a:t>in the classroom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95400" y="2121073"/>
            <a:ext cx="7162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Volunteering </a:t>
            </a:r>
            <a:r>
              <a:rPr lang="en-US" sz="2000" b="1" dirty="0">
                <a:latin typeface="KG Lego House" panose="02000503000000020004" pitchFamily="2" charset="0"/>
              </a:rPr>
              <a:t>at school or at </a:t>
            </a:r>
            <a:r>
              <a:rPr lang="en-US" sz="2000" b="1" dirty="0" smtClean="0">
                <a:latin typeface="KG Lego House" panose="02000503000000020004" pitchFamily="2" charset="0"/>
              </a:rPr>
              <a:t>home- Sign ups at back table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	</a:t>
            </a:r>
            <a:r>
              <a:rPr lang="en-US" sz="2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1 </a:t>
            </a:r>
            <a:r>
              <a:rPr lang="en-US" sz="2000" b="1" dirty="0" smtClean="0">
                <a:latin typeface="KG Lego House" panose="02000503000000020004" pitchFamily="2" charset="0"/>
              </a:rPr>
              <a:t>Monthly </a:t>
            </a:r>
            <a:r>
              <a:rPr lang="en-US" sz="2000" b="1" dirty="0">
                <a:latin typeface="KG Lego House" panose="02000503000000020004" pitchFamily="2" charset="0"/>
              </a:rPr>
              <a:t>Buy </a:t>
            </a:r>
            <a:r>
              <a:rPr lang="en-US" sz="2000" b="1" dirty="0" smtClean="0">
                <a:latin typeface="KG Lego House" panose="02000503000000020004" pitchFamily="2" charset="0"/>
              </a:rPr>
              <a:t>Day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	</a:t>
            </a:r>
            <a:r>
              <a:rPr lang="en-US" sz="2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2 </a:t>
            </a:r>
            <a:r>
              <a:rPr lang="en-US" sz="2000" b="1" dirty="0" smtClean="0">
                <a:latin typeface="KG Lego House" panose="02000503000000020004" pitchFamily="2" charset="0"/>
              </a:rPr>
              <a:t>Classroom </a:t>
            </a:r>
            <a:r>
              <a:rPr lang="en-US" sz="2000" b="1" dirty="0">
                <a:latin typeface="KG Lego House" panose="02000503000000020004" pitchFamily="2" charset="0"/>
              </a:rPr>
              <a:t>Work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	</a:t>
            </a:r>
            <a:r>
              <a:rPr lang="en-US" sz="2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3 </a:t>
            </a:r>
            <a:r>
              <a:rPr lang="en-US" sz="2000" b="1" dirty="0" smtClean="0">
                <a:latin typeface="KG Lego House" panose="02000503000000020004" pitchFamily="2" charset="0"/>
              </a:rPr>
              <a:t>Room </a:t>
            </a:r>
            <a:r>
              <a:rPr lang="en-US" sz="2000" b="1" dirty="0">
                <a:latin typeface="KG Lego House" panose="02000503000000020004" pitchFamily="2" charset="0"/>
              </a:rPr>
              <a:t>Parties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		4 </a:t>
            </a:r>
            <a:r>
              <a:rPr lang="en-US" sz="2000" b="1" dirty="0" smtClean="0">
                <a:latin typeface="KG Lego House" panose="02000503000000020004" pitchFamily="2" charset="0"/>
              </a:rPr>
              <a:t>Field </a:t>
            </a:r>
            <a:r>
              <a:rPr lang="en-US" sz="2000" b="1" dirty="0">
                <a:latin typeface="KG Lego House" panose="02000503000000020004" pitchFamily="2" charset="0"/>
              </a:rPr>
              <a:t>Trips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	</a:t>
            </a:r>
            <a:r>
              <a:rPr lang="en-US" sz="2000" b="1" dirty="0" smtClean="0">
                <a:latin typeface="KG Lego House" panose="02000503000000020004" pitchFamily="2" charset="0"/>
              </a:rPr>
              <a:t>	(Emails </a:t>
            </a:r>
            <a:r>
              <a:rPr lang="en-US" sz="2000" b="1" dirty="0">
                <a:latin typeface="KG Lego House" panose="02000503000000020004" pitchFamily="2" charset="0"/>
              </a:rPr>
              <a:t>sent prior to </a:t>
            </a:r>
            <a:r>
              <a:rPr lang="en-US" sz="2000" b="1" dirty="0" smtClean="0">
                <a:latin typeface="KG Lego House" panose="02000503000000020004" pitchFamily="2" charset="0"/>
              </a:rPr>
              <a:t>trip)</a:t>
            </a:r>
            <a:endParaRPr lang="en-US" sz="2000" b="1" dirty="0"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		5 </a:t>
            </a:r>
            <a:r>
              <a:rPr lang="en-US" sz="2000" b="1" dirty="0" smtClean="0">
                <a:latin typeface="KG Lego House" panose="02000503000000020004" pitchFamily="2" charset="0"/>
              </a:rPr>
              <a:t>Stars</a:t>
            </a:r>
            <a:endParaRPr lang="en-US" sz="2000" b="1" dirty="0"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Communication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Weekly Email Update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2121073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-Sent </a:t>
            </a:r>
            <a:r>
              <a:rPr lang="en-US" sz="2800" b="1" dirty="0">
                <a:latin typeface="KG Lego House" panose="02000503000000020004" pitchFamily="2" charset="0"/>
              </a:rPr>
              <a:t>via School Messenger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-Previews </a:t>
            </a:r>
            <a:r>
              <a:rPr lang="en-US" sz="2800" b="1" dirty="0">
                <a:latin typeface="KG Lego House" panose="02000503000000020004" pitchFamily="2" charset="0"/>
              </a:rPr>
              <a:t>upcoming week </a:t>
            </a:r>
            <a:r>
              <a:rPr lang="en-US" sz="2800" b="1" dirty="0" smtClean="0">
                <a:latin typeface="KG Lego House" panose="02000503000000020004" pitchFamily="2" charset="0"/>
              </a:rPr>
              <a:t>(</a:t>
            </a:r>
            <a:r>
              <a:rPr lang="en-US" sz="2800" b="1" dirty="0">
                <a:latin typeface="KG Lego House" panose="02000503000000020004" pitchFamily="2" charset="0"/>
              </a:rPr>
              <a:t>academics </a:t>
            </a:r>
            <a:r>
              <a:rPr lang="en-US" sz="2800" b="1" dirty="0" err="1">
                <a:latin typeface="KG Lego House" panose="02000503000000020004" pitchFamily="2" charset="0"/>
              </a:rPr>
              <a:t>etc</a:t>
            </a:r>
            <a:r>
              <a:rPr lang="en-US" sz="2800" b="1" dirty="0">
                <a:latin typeface="KG Lego House" panose="02000503000000020004" pitchFamily="2" charset="0"/>
              </a:rPr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-Critical </a:t>
            </a:r>
            <a:r>
              <a:rPr lang="en-US" sz="2800" b="1" dirty="0">
                <a:latin typeface="KG Lego House" panose="02000503000000020004" pitchFamily="2" charset="0"/>
              </a:rPr>
              <a:t>Information for success </a:t>
            </a:r>
            <a:r>
              <a:rPr lang="en-US" sz="2800" b="1" dirty="0" smtClean="0">
                <a:latin typeface="KG Lego House" panose="02000503000000020004" pitchFamily="2" charset="0"/>
                <a:sym typeface="Wingdings" panose="05000000000000000000" pitchFamily="2" charset="2"/>
              </a:rPr>
              <a:t></a:t>
            </a:r>
            <a:endParaRPr lang="en-US" sz="2800" b="1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-Please read!</a:t>
            </a:r>
            <a:endParaRPr lang="en-US" sz="2800" b="1" dirty="0"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Cheetah </a:t>
            </a: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Spot/Green Folder</a:t>
            </a:r>
            <a:endParaRPr lang="en-U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-Teachable </a:t>
            </a:r>
            <a:r>
              <a:rPr lang="en-US" sz="2800" b="1" dirty="0">
                <a:latin typeface="KG Lego House" panose="02000503000000020004" pitchFamily="2" charset="0"/>
              </a:rPr>
              <a:t>moments &amp; learning </a:t>
            </a:r>
            <a:endParaRPr lang="en-US" sz="2800" b="1" dirty="0" smtClean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experiences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-Reinforces </a:t>
            </a:r>
            <a:r>
              <a:rPr lang="en-US" sz="2800" b="1" dirty="0">
                <a:latin typeface="KG Lego House" panose="02000503000000020004" pitchFamily="2" charset="0"/>
              </a:rPr>
              <a:t>responsibility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-Discuss </a:t>
            </a:r>
            <a:r>
              <a:rPr lang="en-US" sz="2800" b="1" dirty="0">
                <a:latin typeface="KG Lego House" panose="02000503000000020004" pitchFamily="2" charset="0"/>
              </a:rPr>
              <a:t>daily and </a:t>
            </a:r>
            <a:r>
              <a:rPr lang="en-US" sz="2800" b="1" dirty="0" smtClean="0">
                <a:latin typeface="KG Lego House" panose="02000503000000020004" pitchFamily="2" charset="0"/>
              </a:rPr>
              <a:t>SIGN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-Important papers and information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-Student work</a:t>
            </a:r>
            <a:endParaRPr lang="en-US" sz="2800" b="1" dirty="0">
              <a:latin typeface="KG Lego Hous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505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Communication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CHE </a:t>
            </a:r>
            <a:r>
              <a:rPr kumimoji="0" lang="en-US" sz="33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 E-Update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00100" y="2121073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-School-wide </a:t>
            </a:r>
            <a:r>
              <a:rPr lang="en-US" sz="2800" b="1" dirty="0" smtClean="0">
                <a:latin typeface="KG Lego House" panose="02000503000000020004" pitchFamily="2" charset="0"/>
              </a:rPr>
              <a:t>info!</a:t>
            </a:r>
            <a:endParaRPr lang="en-US" sz="2800" b="1" dirty="0">
              <a:latin typeface="KG Lego House" panose="02000503000000020004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Contact me: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  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cktownsend@bluevalleyk12.org</a:t>
            </a:r>
            <a:endParaRPr lang="en-US" sz="2400" b="1" dirty="0">
              <a:solidFill>
                <a:srgbClr val="FF0000"/>
              </a:solidFill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5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EDMODO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             *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set as a favorite</a:t>
            </a:r>
            <a:r>
              <a:rPr lang="en-US" sz="36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latin typeface="KG Always A Good Time" panose="02000505000000020003" pitchFamily="2" charset="0"/>
              </a:rPr>
              <a:t> </a:t>
            </a:r>
            <a:r>
              <a:rPr lang="en-US" sz="42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latin typeface="KG Always A Good Time" panose="02000505000000020003" pitchFamily="2" charset="0"/>
              </a:rPr>
              <a:t>*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 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121073"/>
            <a:ext cx="7162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-Schedules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-Procedures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-Homework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-Spelling </a:t>
            </a:r>
            <a:r>
              <a:rPr lang="en-US" sz="2800" b="1" dirty="0" smtClean="0">
                <a:latin typeface="KG Lego House" panose="02000503000000020004" pitchFamily="2" charset="0"/>
              </a:rPr>
              <a:t>Lists( Tests on Thursday, New list goes home on Friday)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-Weekly </a:t>
            </a:r>
            <a:r>
              <a:rPr lang="en-US" sz="2800" b="1" dirty="0">
                <a:latin typeface="KG Lego House" panose="02000503000000020004" pitchFamily="2" charset="0"/>
              </a:rPr>
              <a:t>Updates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latin typeface="KG Lego House" panose="02000503000000020004" pitchFamily="2" charset="0"/>
              </a:rPr>
              <a:t>-</a:t>
            </a:r>
            <a:r>
              <a:rPr lang="en-US" sz="2800" b="1" dirty="0" smtClean="0">
                <a:latin typeface="KG Lego House" panose="02000503000000020004" pitchFamily="2" charset="0"/>
              </a:rPr>
              <a:t>Games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latin typeface="KG Lego House" panose="02000503000000020004" pitchFamily="2" charset="0"/>
              </a:rPr>
              <a:t>	-Star Student</a:t>
            </a:r>
            <a:endParaRPr lang="en-US" sz="28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b="1" dirty="0">
              <a:latin typeface="KG Lego House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461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Classroom Expectations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  </a:t>
            </a:r>
            <a:r>
              <a:rPr lang="en-US" sz="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  <a:ea typeface="+mj-ea"/>
                <a:cs typeface="+mj-cs"/>
              </a:rPr>
              <a:t>Card System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95400" y="2121073"/>
            <a:ext cx="7162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-Green, </a:t>
            </a:r>
            <a:r>
              <a:rPr lang="en-US" sz="2000" b="1" dirty="0" smtClean="0">
                <a:latin typeface="KG Lego House" panose="02000503000000020004" pitchFamily="2" charset="0"/>
              </a:rPr>
              <a:t>Blue , </a:t>
            </a:r>
            <a:r>
              <a:rPr lang="en-US" sz="2000" b="1" dirty="0" smtClean="0">
                <a:latin typeface="KG Lego House" panose="02000503000000020004" pitchFamily="2" charset="0"/>
              </a:rPr>
              <a:t>Yellow, </a:t>
            </a:r>
            <a:r>
              <a:rPr lang="en-US" sz="2000" b="1" dirty="0" smtClean="0">
                <a:latin typeface="KG Lego House" panose="02000503000000020004" pitchFamily="2" charset="0"/>
              </a:rPr>
              <a:t>Red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-Think sheets</a:t>
            </a:r>
            <a:endParaRPr lang="en-US" sz="2000" b="1" dirty="0" smtClean="0">
              <a:latin typeface="KG Lego House" panose="02000503000000020004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Virtue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Stickers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	-BV Virtues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	-Going above &amp; beyond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</a:t>
            </a:r>
            <a:r>
              <a:rPr lang="en-US" sz="2000" b="1" dirty="0" smtClean="0">
                <a:latin typeface="KG Lego House" panose="02000503000000020004" pitchFamily="2" charset="0"/>
              </a:rPr>
              <a:t>-Quality Work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	-Being responsible (GO Folder</a:t>
            </a:r>
            <a:r>
              <a:rPr lang="en-US" sz="2000" b="1" dirty="0" smtClean="0">
                <a:latin typeface="KG Lego House" panose="02000503000000020004" pitchFamily="2" charset="0"/>
              </a:rPr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	</a:t>
            </a:r>
            <a:r>
              <a:rPr lang="en-US" sz="2000" b="1" dirty="0" smtClean="0"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Other…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	-</a:t>
            </a:r>
            <a:r>
              <a:rPr lang="en-US" sz="2800" b="1" dirty="0" smtClean="0">
                <a:latin typeface="KG Lego House" panose="02000503000000020004" pitchFamily="2" charset="0"/>
              </a:rPr>
              <a:t> </a:t>
            </a:r>
            <a:r>
              <a:rPr lang="en-US" b="1" dirty="0" smtClean="0">
                <a:latin typeface="KG Lego House" panose="02000503000000020004" pitchFamily="2" charset="0"/>
              </a:rPr>
              <a:t>Puzzle Pieces for whole class behavior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>
                <a:latin typeface="KG Lego House" panose="02000503000000020004" pitchFamily="2" charset="0"/>
              </a:rPr>
              <a:t>	</a:t>
            </a:r>
            <a:r>
              <a:rPr lang="en-US" b="1" dirty="0" smtClean="0">
                <a:latin typeface="KG Lego House" panose="02000503000000020004" pitchFamily="2" charset="0"/>
              </a:rPr>
              <a:t>	-Secret Walker Raffle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>
                <a:latin typeface="KG Lego House" panose="02000503000000020004" pitchFamily="2" charset="0"/>
              </a:rPr>
              <a:t>	</a:t>
            </a:r>
            <a:r>
              <a:rPr lang="en-US" b="1" dirty="0" smtClean="0">
                <a:latin typeface="KG Lego House" panose="02000503000000020004" pitchFamily="2" charset="0"/>
              </a:rPr>
              <a:t>	-Student Shout-Outs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6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Reading Homework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Please: 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2133600"/>
            <a:ext cx="7772400" cy="3657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Library Calendar (2o minutes/day</a:t>
            </a:r>
            <a:r>
              <a:rPr lang="en-US" sz="2000" b="1" dirty="0" smtClean="0">
                <a:latin typeface="KG Lego House" panose="02000503000000020004" pitchFamily="2" charset="0"/>
              </a:rPr>
              <a:t>) Crucial!!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BINGO  Boards (with library calendar</a:t>
            </a:r>
            <a:r>
              <a:rPr lang="en-US" sz="2000" b="1" dirty="0" smtClean="0">
                <a:latin typeface="KG Lego House" panose="02000503000000020004" pitchFamily="2" charset="0"/>
              </a:rPr>
              <a:t>) One Bingo= 5 Virtue sticker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Blackout= 10 virtue stickers. 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Reading Ideas 			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   	-Library </a:t>
            </a:r>
            <a:r>
              <a:rPr lang="en-US" sz="2000" b="1" dirty="0" smtClean="0">
                <a:latin typeface="KG Lego House" panose="02000503000000020004" pitchFamily="2" charset="0"/>
              </a:rPr>
              <a:t>Books	</a:t>
            </a:r>
            <a:r>
              <a:rPr lang="en-US" sz="2000" b="1" dirty="0">
                <a:latin typeface="KG Lego House" panose="02000503000000020004" pitchFamily="2" charset="0"/>
              </a:rPr>
              <a:t> </a:t>
            </a:r>
            <a:r>
              <a:rPr lang="en-US" sz="2000" b="1" dirty="0" smtClean="0">
                <a:latin typeface="KG Lego House" panose="02000503000000020004" pitchFamily="2" charset="0"/>
              </a:rPr>
              <a:t>   -Books </a:t>
            </a:r>
            <a:r>
              <a:rPr lang="en-US" sz="2000" b="1" dirty="0">
                <a:latin typeface="KG Lego House" panose="02000503000000020004" pitchFamily="2" charset="0"/>
              </a:rPr>
              <a:t>from home </a:t>
            </a:r>
            <a:r>
              <a:rPr lang="en-US" sz="2000" b="1" dirty="0" smtClean="0">
                <a:latin typeface="KG Lego House" panose="02000503000000020004" pitchFamily="2" charset="0"/>
              </a:rPr>
              <a:t>  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 	-LEAD 21 </a:t>
            </a:r>
            <a:r>
              <a:rPr lang="en-US" sz="2000" b="1" dirty="0" smtClean="0">
                <a:latin typeface="KG Lego House" panose="02000503000000020004" pitchFamily="2" charset="0"/>
              </a:rPr>
              <a:t>Resources -</a:t>
            </a:r>
            <a:r>
              <a:rPr lang="en-US" sz="2000" b="1" dirty="0" err="1" smtClean="0">
                <a:latin typeface="KG Lego House" panose="02000503000000020004" pitchFamily="2" charset="0"/>
              </a:rPr>
              <a:t>BookFlix</a:t>
            </a:r>
            <a:r>
              <a:rPr lang="en-US" sz="2000" b="1" dirty="0" smtClean="0">
                <a:latin typeface="KG Lego House" panose="02000503000000020004" pitchFamily="2" charset="0"/>
              </a:rPr>
              <a:t> </a:t>
            </a:r>
            <a:r>
              <a:rPr lang="en-US" sz="2000" b="1" dirty="0">
                <a:latin typeface="KG Lego House" panose="02000503000000020004" pitchFamily="2" charset="0"/>
              </a:rPr>
              <a:t>/ </a:t>
            </a:r>
            <a:r>
              <a:rPr lang="en-US" sz="2000" b="1" dirty="0" err="1">
                <a:latin typeface="KG Lego House" panose="02000503000000020004" pitchFamily="2" charset="0"/>
              </a:rPr>
              <a:t>Trueflix</a:t>
            </a:r>
            <a:endParaRPr lang="en-US" sz="20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  	-Reading homework    </a:t>
            </a:r>
            <a:r>
              <a:rPr lang="en-US" sz="2000" b="1" dirty="0" smtClean="0">
                <a:latin typeface="KG Lego House" panose="02000503000000020004" pitchFamily="2" charset="0"/>
              </a:rPr>
              <a:t>-</a:t>
            </a:r>
            <a:r>
              <a:rPr lang="en-US" sz="2000" b="1" dirty="0">
                <a:latin typeface="KG Lego House" panose="02000503000000020004" pitchFamily="2" charset="0"/>
              </a:rPr>
              <a:t>Tablet games / apps</a:t>
            </a:r>
          </a:p>
          <a:p>
            <a:pPr lvl="0">
              <a:spcBef>
                <a:spcPct val="20000"/>
              </a:spcBef>
              <a:defRPr/>
            </a:pPr>
            <a:endParaRPr lang="en-US" sz="2800" b="1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Some will be on EDMODO too!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5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685800" y="11049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Always A Good Time" panose="02000505000000020003" pitchFamily="2" charset="0"/>
                <a:ea typeface="CCLoveYall" pitchFamily="2" charset="0"/>
              </a:rPr>
              <a:t>Math Homework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uLnTx/>
                <a:uFillTx/>
                <a:latin typeface="KG Always A Good Time" panose="02000505000000020003" pitchFamily="2" charset="0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G Lego House" panose="02000503000000020004" pitchFamily="2" charset="0"/>
                <a:ea typeface="+mj-ea"/>
                <a:cs typeface="+mj-cs"/>
              </a:rPr>
              <a:t>Please: </a:t>
            </a:r>
            <a:endParaRPr kumimoji="0" lang="en-US" sz="33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G Lego House" panose="02000503000000020004" pitchFamily="2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2133600"/>
            <a:ext cx="7772400" cy="3657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err="1" smtClean="0">
                <a:latin typeface="KG Lego House" panose="02000503000000020004" pitchFamily="2" charset="0"/>
              </a:rPr>
              <a:t>enVisions</a:t>
            </a:r>
            <a:r>
              <a:rPr lang="en-US" sz="2000" b="1" dirty="0" smtClean="0">
                <a:latin typeface="KG Lego House" panose="02000503000000020004" pitchFamily="2" charset="0"/>
              </a:rPr>
              <a:t> </a:t>
            </a:r>
            <a:r>
              <a:rPr lang="en-US" sz="2000" b="1" dirty="0">
                <a:latin typeface="KG Lego House" panose="02000503000000020004" pitchFamily="2" charset="0"/>
              </a:rPr>
              <a:t>Math </a:t>
            </a:r>
            <a:r>
              <a:rPr lang="en-US" sz="2000" b="1" dirty="0" smtClean="0">
                <a:latin typeface="KG Lego House" panose="02000503000000020004" pitchFamily="2" charset="0"/>
              </a:rPr>
              <a:t>series: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Games when every Topic starts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Math books (SIGN)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Daily Lessons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Math games from folders</a:t>
            </a:r>
          </a:p>
          <a:p>
            <a:pPr lvl="0">
              <a:spcBef>
                <a:spcPct val="20000"/>
              </a:spcBef>
              <a:defRPr/>
            </a:pPr>
            <a:endParaRPr lang="en-US" sz="2000" b="1" dirty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b="1" dirty="0">
                <a:latin typeface="KG Lego House" panose="02000503000000020004" pitchFamily="2" charset="0"/>
              </a:rPr>
              <a:t>Practicing </a:t>
            </a:r>
            <a:r>
              <a:rPr lang="en-US" sz="2000" b="1" dirty="0" smtClean="0">
                <a:latin typeface="KG Lego House" panose="02000503000000020004" pitchFamily="2" charset="0"/>
              </a:rPr>
              <a:t>math </a:t>
            </a:r>
            <a:r>
              <a:rPr lang="en-US" sz="2000" b="1" dirty="0">
                <a:latin typeface="KG Lego House" panose="02000503000000020004" pitchFamily="2" charset="0"/>
              </a:rPr>
              <a:t>facts at home will be </a:t>
            </a:r>
            <a:r>
              <a:rPr lang="en-US" sz="2000" b="1" i="1" dirty="0">
                <a:latin typeface="KG Lego House" panose="02000503000000020004" pitchFamily="2" charset="0"/>
              </a:rPr>
              <a:t>crucial</a:t>
            </a:r>
            <a:r>
              <a:rPr lang="en-US" sz="2000" b="1" dirty="0">
                <a:latin typeface="KG Lego House" panose="02000503000000020004" pitchFamily="2" charset="0"/>
              </a:rPr>
              <a:t> </a:t>
            </a:r>
            <a:r>
              <a:rPr lang="en-US" sz="2000" b="1" dirty="0" smtClean="0">
                <a:latin typeface="KG Lego House" panose="02000503000000020004" pitchFamily="2" charset="0"/>
              </a:rPr>
              <a:t>. Flash cards will be sent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latin typeface="KG Lego House" panose="02000503000000020004" pitchFamily="2" charset="0"/>
              </a:rPr>
              <a:t>	home after fact fluency pre-tests. </a:t>
            </a:r>
            <a:endParaRPr lang="en-US" sz="2000" b="1" dirty="0" smtClean="0">
              <a:latin typeface="KG Lego House" panose="02000503000000020004" pitchFamily="2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000" b="1" dirty="0"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800" b="1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Lego House" panose="02000503000000020004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Lego House" panose="02000503000000020004" pitchFamily="2" charset="0"/>
              </a:rPr>
              <a:t>Some will be on EDMODO too!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5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441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Townsend, Chelsea K.</cp:lastModifiedBy>
  <cp:revision>20</cp:revision>
  <dcterms:created xsi:type="dcterms:W3CDTF">2013-09-21T12:11:13Z</dcterms:created>
  <dcterms:modified xsi:type="dcterms:W3CDTF">2014-08-21T22:02:51Z</dcterms:modified>
</cp:coreProperties>
</file>