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28" r:id="rId1"/>
  </p:sldMasterIdLst>
  <p:sldIdLst>
    <p:sldId id="256" r:id="rId2"/>
    <p:sldId id="270" r:id="rId3"/>
    <p:sldId id="258" r:id="rId4"/>
    <p:sldId id="268" r:id="rId5"/>
    <p:sldId id="267" r:id="rId6"/>
    <p:sldId id="257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9" y="2819400"/>
            <a:ext cx="8686800" cy="1470025"/>
          </a:xfrm>
        </p:spPr>
        <p:txBody>
          <a:bodyPr anchor="b">
            <a:noAutofit/>
          </a:bodyPr>
          <a:lstStyle>
            <a:lvl1pPr>
              <a:defRPr sz="7200" b="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99" y="4800600"/>
            <a:ext cx="8001000" cy="5334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DB413-5671-4D90-AEEB-C546F76390DB}" type="datetimeFigureOut">
              <a:rPr lang="en-US" smtClean="0"/>
              <a:t>8/22/2012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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62399" y="4392168"/>
            <a:ext cx="1219200" cy="365125"/>
          </a:xfrm>
        </p:spPr>
        <p:txBody>
          <a:bodyPr/>
          <a:lstStyle>
            <a:lvl1pPr algn="ctr">
              <a:defRPr sz="2400">
                <a:latin typeface="+mj-lt"/>
              </a:defRPr>
            </a:lvl1pPr>
          </a:lstStyle>
          <a:p>
            <a:fld id="{045DC036-56B6-45BF-A59E-6F2CF9D6A88D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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DB413-5671-4D90-AEEB-C546F76390DB}" type="datetimeFigureOut">
              <a:rPr lang="en-US" smtClean="0"/>
              <a:t>8/22/2012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DC036-56B6-45BF-A59E-6F2CF9D6A8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4591050" y="2409824"/>
            <a:ext cx="6858000" cy="2038351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5400000">
            <a:off x="4668203" y="2570797"/>
            <a:ext cx="6858000" cy="1716405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200" y="274638"/>
            <a:ext cx="1447800" cy="5851525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274638"/>
            <a:ext cx="635317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DB413-5671-4D90-AEEB-C546F76390DB}" type="datetimeFigureOut">
              <a:rPr lang="en-US" smtClean="0"/>
              <a:t>8/22/2012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0" y="6356350"/>
            <a:ext cx="762000" cy="365125"/>
          </a:xfrm>
        </p:spPr>
        <p:txBody>
          <a:bodyPr/>
          <a:lstStyle/>
          <a:p>
            <a:fld id="{045DC036-56B6-45BF-A59E-6F2CF9D6A88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 rot="5400000">
            <a:off x="3681476" y="3354324"/>
            <a:ext cx="6858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DB413-5671-4D90-AEEB-C546F76390DB}" type="datetimeFigureOut">
              <a:rPr lang="en-US" smtClean="0"/>
              <a:t>8/22/2012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DC036-56B6-45BF-A59E-6F2CF9D6A8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2819400"/>
            <a:ext cx="8686800" cy="1463040"/>
          </a:xfrm>
        </p:spPr>
        <p:txBody>
          <a:bodyPr anchor="b" anchorCtr="0">
            <a:noAutofit/>
          </a:bodyPr>
          <a:lstStyle>
            <a:lvl1pPr algn="ctr">
              <a:defRPr sz="72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99" y="4800600"/>
            <a:ext cx="8001000" cy="54864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DB413-5671-4D90-AEEB-C546F76390DB}" type="datetimeFigureOut">
              <a:rPr lang="en-US" smtClean="0"/>
              <a:t>8/22/2012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59352" y="4389120"/>
            <a:ext cx="1216152" cy="365125"/>
          </a:xfrm>
        </p:spPr>
        <p:txBody>
          <a:bodyPr/>
          <a:lstStyle>
            <a:lvl1pPr algn="ctr">
              <a:defRPr sz="2400">
                <a:solidFill>
                  <a:srgbClr val="FFFFFF"/>
                </a:solidFill>
              </a:defRPr>
            </a:lvl1pPr>
          </a:lstStyle>
          <a:p>
            <a:fld id="{045DC036-56B6-45BF-A59E-6F2CF9D6A88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</a:t>
            </a:r>
            <a:endParaRPr lang="en-US" sz="3200" spc="150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</a:t>
            </a:r>
            <a:endParaRPr lang="en-US" sz="3200" spc="150" dirty="0">
              <a:solidFill>
                <a:srgbClr val="FFFFFF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DB413-5671-4D90-AEEB-C546F76390DB}" type="datetimeFigureOut">
              <a:rPr lang="en-US" smtClean="0"/>
              <a:t>8/22/2012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DC036-56B6-45BF-A59E-6F2CF9D6A8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DB413-5671-4D90-AEEB-C546F76390DB}" type="datetimeFigureOut">
              <a:rPr lang="en-US" smtClean="0"/>
              <a:t>8/22/2012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DC036-56B6-45BF-A59E-6F2CF9D6A8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DB413-5671-4D90-AEEB-C546F76390DB}" type="datetimeFigureOut">
              <a:rPr lang="en-US" smtClean="0"/>
              <a:t>8/22/2012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DC036-56B6-45BF-A59E-6F2CF9D6A8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DB413-5671-4D90-AEEB-C546F76390DB}" type="datetimeFigureOut">
              <a:rPr lang="en-US" smtClean="0"/>
              <a:t>8/22/2012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DC036-56B6-45BF-A59E-6F2CF9D6A8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638800" cy="94615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2" y="1719072"/>
            <a:ext cx="8247888" cy="45354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DB413-5671-4D90-AEEB-C546F76390DB}" type="datetimeFigureOut">
              <a:rPr lang="en-US" smtClean="0"/>
              <a:t>8/22/2012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DC036-56B6-45BF-A59E-6F2CF9D6A88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74320"/>
            <a:ext cx="2743200" cy="94488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6880" y="1717040"/>
            <a:ext cx="8249920" cy="4531360"/>
          </a:xfrm>
          <a:solidFill>
            <a:schemeClr val="bg2">
              <a:lumMod val="60000"/>
              <a:lumOff val="40000"/>
            </a:schemeClr>
          </a:solidFill>
          <a:effectLst>
            <a:outerShdw blurRad="76200" dist="38100" dir="3600000" algn="ctr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DB413-5671-4D90-AEEB-C546F76390DB}" type="datetimeFigureOut">
              <a:rPr lang="en-US" smtClean="0"/>
              <a:t>8/22/2012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DC036-56B6-45BF-A59E-6F2CF9D6A88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5638800" cy="100584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28600"/>
            <a:ext cx="2819400" cy="100584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0584"/>
            <a:ext cx="9144000" cy="1453896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7641"/>
            <a:ext cx="9144000" cy="1154314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06DB413-5671-4D90-AEEB-C546F76390DB}" type="datetimeFigureOut">
              <a:rPr lang="en-US" smtClean="0"/>
              <a:t>8/22/2012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045DC036-56B6-45BF-A59E-6F2CF9D6A88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1368552"/>
            <a:ext cx="9144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29" r:id="rId1"/>
    <p:sldLayoutId id="2147484430" r:id="rId2"/>
    <p:sldLayoutId id="2147484431" r:id="rId3"/>
    <p:sldLayoutId id="2147484432" r:id="rId4"/>
    <p:sldLayoutId id="2147484433" r:id="rId5"/>
    <p:sldLayoutId id="2147484434" r:id="rId6"/>
    <p:sldLayoutId id="2147484435" r:id="rId7"/>
    <p:sldLayoutId id="2147484436" r:id="rId8"/>
    <p:sldLayoutId id="2147484437" r:id="rId9"/>
    <p:sldLayoutId id="2147484438" r:id="rId10"/>
    <p:sldLayoutId id="21474844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b="0" kern="1200" cap="none" spc="0">
          <a:ln w="13970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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Courier New" pitchFamily="49" charset="0"/>
        <a:buChar char="o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LEAD21 Literacy Instruction</a:t>
            </a:r>
            <a:br>
              <a:rPr lang="en-US" dirty="0" smtClean="0"/>
            </a:br>
            <a:r>
              <a:rPr lang="en-US" sz="4900" dirty="0" smtClean="0"/>
              <a:t>Literacy Instruction for the 21</a:t>
            </a:r>
            <a:r>
              <a:rPr lang="en-US" sz="4900" baseline="30000" dirty="0" smtClean="0"/>
              <a:t>st</a:t>
            </a:r>
            <a:r>
              <a:rPr lang="en-US" sz="4900" dirty="0" smtClean="0"/>
              <a:t> Century Classrooms</a:t>
            </a:r>
            <a:endParaRPr lang="en-US" sz="49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800600"/>
            <a:ext cx="8001000" cy="533400"/>
          </a:xfrm>
        </p:spPr>
        <p:txBody>
          <a:bodyPr>
            <a:noAutofit/>
          </a:bodyPr>
          <a:lstStyle/>
          <a:p>
            <a:r>
              <a:rPr lang="en-US" dirty="0" smtClean="0"/>
              <a:t>Back to School Night Presentation</a:t>
            </a:r>
            <a:endParaRPr lang="en-US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304800"/>
            <a:ext cx="4191000" cy="201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783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 21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What does </a:t>
            </a:r>
            <a:r>
              <a:rPr lang="en-US" sz="3600" b="1" dirty="0" smtClean="0">
                <a:solidFill>
                  <a:srgbClr val="FF0000"/>
                </a:solidFill>
              </a:rPr>
              <a:t>L</a:t>
            </a:r>
            <a:r>
              <a:rPr lang="en-US" sz="3600" b="1" dirty="0" smtClean="0">
                <a:solidFill>
                  <a:srgbClr val="FFC000"/>
                </a:solidFill>
              </a:rPr>
              <a:t>E</a:t>
            </a:r>
            <a:r>
              <a:rPr lang="en-US" sz="3600" b="1" dirty="0" smtClean="0">
                <a:solidFill>
                  <a:srgbClr val="00B0F0"/>
                </a:solidFill>
              </a:rPr>
              <a:t>A</a:t>
            </a:r>
            <a:r>
              <a:rPr lang="en-US" sz="3600" b="1" dirty="0" smtClean="0">
                <a:solidFill>
                  <a:srgbClr val="339933"/>
                </a:solidFill>
              </a:rPr>
              <a:t>D</a:t>
            </a:r>
            <a:r>
              <a:rPr lang="en-US" sz="3600" b="1" dirty="0" smtClean="0">
                <a:solidFill>
                  <a:schemeClr val="tx1"/>
                </a:solidFill>
              </a:rPr>
              <a:t> 21 Stand for?</a:t>
            </a:r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sz="3600" b="1" dirty="0" smtClean="0">
                <a:solidFill>
                  <a:srgbClr val="FF0000"/>
                </a:solidFill>
              </a:rPr>
              <a:t>L</a:t>
            </a:r>
            <a:r>
              <a:rPr lang="en-US" sz="3600" dirty="0" smtClean="0">
                <a:solidFill>
                  <a:srgbClr val="FF0000"/>
                </a:solidFill>
              </a:rPr>
              <a:t>iteracy Expanded</a:t>
            </a:r>
          </a:p>
          <a:p>
            <a:pPr lvl="1"/>
            <a:r>
              <a:rPr lang="en-US" sz="3600" b="1" dirty="0" smtClean="0">
                <a:solidFill>
                  <a:srgbClr val="FFC000"/>
                </a:solidFill>
              </a:rPr>
              <a:t>E</a:t>
            </a:r>
            <a:r>
              <a:rPr lang="en-US" sz="3600" dirty="0" smtClean="0">
                <a:solidFill>
                  <a:srgbClr val="FFC000"/>
                </a:solidFill>
              </a:rPr>
              <a:t>quity Ensured</a:t>
            </a:r>
          </a:p>
          <a:p>
            <a:pPr lvl="1"/>
            <a:r>
              <a:rPr lang="en-US" sz="3600" b="1" dirty="0" smtClean="0">
                <a:solidFill>
                  <a:srgbClr val="00B0F0"/>
                </a:solidFill>
              </a:rPr>
              <a:t>A</a:t>
            </a:r>
            <a:r>
              <a:rPr lang="en-US" sz="3600" dirty="0" smtClean="0">
                <a:solidFill>
                  <a:srgbClr val="00B0F0"/>
                </a:solidFill>
              </a:rPr>
              <a:t>cceleration Achieved</a:t>
            </a:r>
          </a:p>
          <a:p>
            <a:pPr lvl="1"/>
            <a:r>
              <a:rPr lang="en-US" sz="3600" b="1" dirty="0" smtClean="0">
                <a:solidFill>
                  <a:srgbClr val="339933"/>
                </a:solidFill>
              </a:rPr>
              <a:t>D</a:t>
            </a:r>
            <a:r>
              <a:rPr lang="en-US" sz="3600" dirty="0" smtClean="0">
                <a:solidFill>
                  <a:srgbClr val="339933"/>
                </a:solidFill>
              </a:rPr>
              <a:t>ifferentiation Refined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61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 21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Theme Reader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Differentiated Reader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Inquiry Project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Theme Board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Work Stations (flipcharts) </a:t>
            </a:r>
          </a:p>
          <a:p>
            <a:r>
              <a:rPr lang="en-US" dirty="0">
                <a:solidFill>
                  <a:schemeClr val="tx1"/>
                </a:solidFill>
              </a:rPr>
              <a:t>Online Tools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004" y="1676400"/>
            <a:ext cx="4440195" cy="2133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19" r="3290" b="6021"/>
          <a:stretch/>
        </p:blipFill>
        <p:spPr>
          <a:xfrm>
            <a:off x="533400" y="4777384"/>
            <a:ext cx="1552922" cy="19282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74" b="6189"/>
          <a:stretch/>
        </p:blipFill>
        <p:spPr>
          <a:xfrm>
            <a:off x="2438400" y="4953000"/>
            <a:ext cx="2447127" cy="1524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54" b="14418"/>
          <a:stretch/>
        </p:blipFill>
        <p:spPr>
          <a:xfrm>
            <a:off x="5181600" y="4628062"/>
            <a:ext cx="3814505" cy="1848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186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Group Placement Test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Quarterly Benchmark Assessments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Change groups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Weekly Assessments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Online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Skills and strategies from the week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Reading Progress Assessments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Multi-dimensional fluency assessment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Differentiated Unit Assessments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148"/>
          <a:stretch/>
        </p:blipFill>
        <p:spPr>
          <a:xfrm>
            <a:off x="5515970" y="1676400"/>
            <a:ext cx="3475630" cy="23336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09" r="9190"/>
          <a:stretch/>
        </p:blipFill>
        <p:spPr>
          <a:xfrm rot="5400000">
            <a:off x="5852091" y="4112821"/>
            <a:ext cx="3065288" cy="2425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574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Spelling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District required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One pattern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Includes frequently misspelled words and review words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Practice companion activities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3" t="7839" r="3060" b="6376"/>
          <a:stretch/>
        </p:blipFill>
        <p:spPr>
          <a:xfrm rot="5400000">
            <a:off x="4862720" y="3513375"/>
            <a:ext cx="3829335" cy="25937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1" t="3341" r="16230"/>
          <a:stretch/>
        </p:blipFill>
        <p:spPr>
          <a:xfrm rot="5400000">
            <a:off x="1315143" y="3485457"/>
            <a:ext cx="3394584" cy="3281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71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Highlights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Rigor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text complexity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Common Core Standards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Thematic units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Emphasis on </a:t>
            </a:r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dirty="0" smtClean="0">
                <a:solidFill>
                  <a:schemeClr val="tx1"/>
                </a:solidFill>
              </a:rPr>
              <a:t>ocial studies/science content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Informational Text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Inquiry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Format of series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The differentiated readers are designed to match students reading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     “levels” (two grade levels below through two grade levels above)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Technology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605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catur">
  <a:themeElements>
    <a:clrScheme name="Custom 7">
      <a:dk1>
        <a:srgbClr val="000000"/>
      </a:dk1>
      <a:lt1>
        <a:srgbClr val="FFFFFF"/>
      </a:lt1>
      <a:dk2>
        <a:srgbClr val="FFFF00"/>
      </a:dk2>
      <a:lt2>
        <a:srgbClr val="C8C8B1"/>
      </a:lt2>
      <a:accent1>
        <a:srgbClr val="7A7A7A"/>
      </a:accent1>
      <a:accent2>
        <a:srgbClr val="0070C0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Decatur">
      <a:majorFont>
        <a:latin typeface="Bodoni MT Condensed"/>
        <a:ea typeface=""/>
        <a:cs typeface=""/>
        <a:font script="Grek" typeface="Times New Roman"/>
        <a:font script="Cyrl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catu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10000"/>
              </a:schemeClr>
            </a:gs>
            <a:gs pos="47500">
              <a:schemeClr val="phClr">
                <a:tint val="53000"/>
                <a:satMod val="120000"/>
              </a:schemeClr>
            </a:gs>
            <a:gs pos="58500">
              <a:schemeClr val="phClr">
                <a:tint val="53000"/>
                <a:satMod val="120000"/>
              </a:schemeClr>
            </a:gs>
            <a:gs pos="100000">
              <a:schemeClr val="phClr">
                <a:tint val="9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4000"/>
                <a:satMod val="105000"/>
              </a:schemeClr>
            </a:gs>
            <a:gs pos="47500">
              <a:schemeClr val="phClr">
                <a:shade val="88000"/>
                <a:satMod val="105000"/>
              </a:schemeClr>
            </a:gs>
            <a:gs pos="58500">
              <a:schemeClr val="phClr">
                <a:shade val="88000"/>
                <a:satMod val="105000"/>
              </a:schemeClr>
            </a:gs>
            <a:gs pos="100000">
              <a:schemeClr val="phClr">
                <a:shade val="54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82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3600000" algn="r" rotWithShape="0">
              <a:srgbClr val="000000">
                <a:alpha val="30000"/>
              </a:srgbClr>
            </a:outerShdw>
          </a:effectLst>
        </a:effectStyle>
        <a:effectStyle>
          <a:effectLst>
            <a:outerShdw blurRad="63500" dist="25400" dir="3600000" algn="r" rotWithShape="0">
              <a:srgbClr val="000000">
                <a:alpha val="36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76200" dist="38100" dir="3600000" algn="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contourW="44450" prstMaterial="flat">
            <a:bevelT w="38100" h="508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2000"/>
                <a:satMod val="105000"/>
              </a:schemeClr>
            </a:gs>
            <a:gs pos="47500">
              <a:schemeClr val="phClr">
                <a:tint val="90000"/>
                <a:shade val="89000"/>
                <a:satMod val="105000"/>
              </a:schemeClr>
            </a:gs>
            <a:gs pos="58500">
              <a:schemeClr val="phClr">
                <a:tint val="85000"/>
                <a:shade val="89000"/>
                <a:satMod val="105000"/>
              </a:schemeClr>
            </a:gs>
            <a:gs pos="100000">
              <a:schemeClr val="phClr">
                <a:tint val="100000"/>
                <a:shade val="52000"/>
                <a:satMod val="105000"/>
              </a:schemeClr>
            </a:gs>
          </a:gsLst>
          <a:lin ang="36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5000"/>
                <a:satMod val="120000"/>
              </a:schemeClr>
            </a:duotone>
          </a:blip>
          <a:tile tx="0" ty="0" sx="52000" sy="5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TC101790490[[fn=Decatur]]</Template>
  <TotalTime>1654</TotalTime>
  <Words>130</Words>
  <Application>Microsoft Office PowerPoint</Application>
  <PresentationFormat>On-screen Show (4:3)</PresentationFormat>
  <Paragraphs>43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Decatur</vt:lpstr>
      <vt:lpstr>LEAD21 Literacy Instruction Literacy Instruction for the 21st Century Classrooms</vt:lpstr>
      <vt:lpstr>LEAD 21</vt:lpstr>
      <vt:lpstr>Lead 21 Components</vt:lpstr>
      <vt:lpstr>Assessments </vt:lpstr>
      <vt:lpstr>Spelling</vt:lpstr>
      <vt:lpstr>Highlights</vt:lpstr>
    </vt:vector>
  </TitlesOfParts>
  <Company>USD 229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Lead 21 Reading Pilot</dc:title>
  <dc:creator>Leaming, Kristen G.</dc:creator>
  <cp:keywords>Blue Valley Literacy Team 2012 revision</cp:keywords>
  <cp:lastModifiedBy>Noren, Laura</cp:lastModifiedBy>
  <cp:revision>18</cp:revision>
  <dcterms:created xsi:type="dcterms:W3CDTF">2012-03-01T14:07:43Z</dcterms:created>
  <dcterms:modified xsi:type="dcterms:W3CDTF">2012-08-22T22:12:30Z</dcterms:modified>
</cp:coreProperties>
</file>