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0" r:id="rId4"/>
    <p:sldId id="274" r:id="rId5"/>
    <p:sldId id="258" r:id="rId6"/>
    <p:sldId id="268" r:id="rId7"/>
    <p:sldId id="269" r:id="rId8"/>
    <p:sldId id="270" r:id="rId9"/>
    <p:sldId id="267" r:id="rId10"/>
    <p:sldId id="259" r:id="rId11"/>
    <p:sldId id="272" r:id="rId12"/>
    <p:sldId id="273" r:id="rId13"/>
    <p:sldId id="261" r:id="rId14"/>
    <p:sldId id="271" r:id="rId15"/>
    <p:sldId id="262" r:id="rId16"/>
    <p:sldId id="263" r:id="rId17"/>
    <p:sldId id="265" r:id="rId18"/>
    <p:sldId id="26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/>
          <a:lstStyle>
            <a:lvl1pPr algn="r">
              <a:defRPr sz="1200"/>
            </a:lvl1pPr>
          </a:lstStyle>
          <a:p>
            <a:fld id="{D96DBBD4-DCEE-47A3-9731-8ECE192BC6FD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 anchor="b"/>
          <a:lstStyle>
            <a:lvl1pPr algn="r">
              <a:defRPr sz="1200"/>
            </a:lvl1pPr>
          </a:lstStyle>
          <a:p>
            <a:fld id="{43D8A78B-7F5C-4B79-A861-D3CDE1C52F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198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7" y="0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/>
          <a:lstStyle>
            <a:lvl1pPr algn="r">
              <a:defRPr sz="1200"/>
            </a:lvl1pPr>
          </a:lstStyle>
          <a:p>
            <a:fld id="{CDDC4DCF-2560-47CB-82A5-331A7F1DEC83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700088"/>
            <a:ext cx="4645025" cy="3484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6" tIns="46569" rIns="93136" bIns="465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36" tIns="46569" rIns="93136" bIns="4656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40" cy="464820"/>
          </a:xfrm>
          <a:prstGeom prst="rect">
            <a:avLst/>
          </a:prstGeom>
        </p:spPr>
        <p:txBody>
          <a:bodyPr vert="horz" lIns="93136" tIns="46569" rIns="93136" bIns="46569" rtlCol="0" anchor="b"/>
          <a:lstStyle>
            <a:lvl1pPr algn="r">
              <a:defRPr sz="1200"/>
            </a:lvl1pPr>
          </a:lstStyle>
          <a:p>
            <a:fld id="{E74A1A07-5DF5-4614-99D8-D3B222A23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3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A1A07-5DF5-4614-99D8-D3B222A238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9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4A1A07-5DF5-4614-99D8-D3B222A238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27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7CBF982-3151-456B-A43B-801D0AC8F25A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97C8B4B-119F-4779-993B-FDA488009D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gi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hyperlink" Target="http://www.bing.com/images/search?q=jayhawk&amp;id=C3E8A65684CA1C84CA7B4E9C8359A38B4775CBC4&amp;FORM=IQFRB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ellingcity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DJ Squared" pitchFamily="2" charset="0"/>
              </a:rPr>
              <a:t>Ms. Morgan’s Class</a:t>
            </a:r>
            <a:endParaRPr lang="en-US" sz="3200" b="1" dirty="0">
              <a:latin typeface="DJ Squared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600" dirty="0" smtClean="0">
                <a:latin typeface="DJ Squared" pitchFamily="2" charset="0"/>
              </a:rPr>
              <a:t>Welcome to 3</a:t>
            </a:r>
            <a:r>
              <a:rPr lang="en-US" sz="6600" baseline="30000" dirty="0" smtClean="0">
                <a:latin typeface="DJ Squared" pitchFamily="2" charset="0"/>
              </a:rPr>
              <a:t>rd</a:t>
            </a:r>
            <a:r>
              <a:rPr lang="en-US" sz="6600" dirty="0" smtClean="0">
                <a:latin typeface="DJ Squared" pitchFamily="2" charset="0"/>
              </a:rPr>
              <a:t> Grade!</a:t>
            </a:r>
            <a:endParaRPr lang="en-US" sz="6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26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DJ Squared" pitchFamily="2" charset="0"/>
              </a:rPr>
              <a:t>Respectful of myself and others</a:t>
            </a:r>
          </a:p>
          <a:p>
            <a:r>
              <a:rPr lang="en-US" sz="4000" dirty="0" smtClean="0">
                <a:latin typeface="DJ Squared" pitchFamily="2" charset="0"/>
              </a:rPr>
              <a:t>Respectful of property</a:t>
            </a:r>
          </a:p>
          <a:p>
            <a:r>
              <a:rPr lang="en-US" sz="4000" dirty="0" smtClean="0">
                <a:latin typeface="DJ Squared" pitchFamily="2" charset="0"/>
              </a:rPr>
              <a:t>Responsible for my work</a:t>
            </a:r>
          </a:p>
          <a:p>
            <a:r>
              <a:rPr lang="en-US" sz="4000" dirty="0" smtClean="0">
                <a:latin typeface="DJ Squared" pitchFamily="2" charset="0"/>
              </a:rPr>
              <a:t>Responsible for my actions</a:t>
            </a:r>
          </a:p>
          <a:p>
            <a:r>
              <a:rPr lang="en-US" sz="4000" dirty="0" smtClean="0">
                <a:latin typeface="DJ Squared" pitchFamily="2" charset="0"/>
              </a:rPr>
              <a:t>Resourceful</a:t>
            </a:r>
            <a:endParaRPr lang="en-US" sz="4000" dirty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Take Responsibility</a:t>
            </a:r>
            <a:endParaRPr lang="en-US" sz="3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47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2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300" b="1" dirty="0">
                <a:latin typeface="DJ Squared" pitchFamily="2" charset="0"/>
              </a:rPr>
              <a:t>B.I.S.T. helps students work on these life goals:</a:t>
            </a:r>
          </a:p>
          <a:p>
            <a:pPr marL="45720" indent="0">
              <a:buNone/>
            </a:pPr>
            <a:r>
              <a:rPr lang="en-US" sz="3300" b="1" dirty="0">
                <a:latin typeface="DJ Squared" pitchFamily="2" charset="0"/>
              </a:rPr>
              <a:t>• I can be angry or have a strong feeling and not get in trouble.</a:t>
            </a:r>
          </a:p>
          <a:p>
            <a:pPr marL="45720" indent="0">
              <a:buNone/>
            </a:pPr>
            <a:r>
              <a:rPr lang="en-US" sz="3300" b="1" dirty="0">
                <a:latin typeface="DJ Squared" pitchFamily="2" charset="0"/>
              </a:rPr>
              <a:t>• I can do something even if I don’t want to (or if it is hard)</a:t>
            </a:r>
          </a:p>
          <a:p>
            <a:pPr marL="45720" indent="0">
              <a:buNone/>
            </a:pPr>
            <a:r>
              <a:rPr lang="en-US" sz="3300" b="1" dirty="0">
                <a:latin typeface="DJ Squared" pitchFamily="2" charset="0"/>
              </a:rPr>
              <a:t>• I can be okay even others are not okay.</a:t>
            </a:r>
          </a:p>
          <a:p>
            <a:pPr marL="45720" indent="0">
              <a:buNone/>
            </a:pPr>
            <a:r>
              <a:rPr lang="en-US" sz="2800" b="1" dirty="0">
                <a:latin typeface="DJ Squared" pitchFamily="2" charset="0"/>
              </a:rPr>
              <a:t>The LES staff will partner with your child to develop skills to reach these goals.</a:t>
            </a:r>
          </a:p>
          <a:p>
            <a:pPr marL="45720" indent="0">
              <a:buNone/>
            </a:pPr>
            <a:endParaRPr lang="en-US" sz="2800" b="1" dirty="0" smtClean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BIST</a:t>
            </a:r>
            <a:endParaRPr lang="en-US" sz="3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14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29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b="1" dirty="0">
                <a:latin typeface="DJ Squared" pitchFamily="2" charset="0"/>
              </a:rPr>
              <a:t>The two basic rules of B.I.S.T. are:</a:t>
            </a:r>
          </a:p>
          <a:p>
            <a:pPr marL="45720" indent="0">
              <a:buNone/>
            </a:pPr>
            <a:r>
              <a:rPr lang="en-US" sz="3200" b="1" dirty="0">
                <a:latin typeface="DJ Squared" pitchFamily="2" charset="0"/>
              </a:rPr>
              <a:t>•      It is never okay to be </a:t>
            </a:r>
            <a:r>
              <a:rPr lang="en-US" sz="3200" b="1" dirty="0" smtClean="0">
                <a:latin typeface="DJ Squared" pitchFamily="2" charset="0"/>
              </a:rPr>
              <a:t>disruptive.</a:t>
            </a:r>
            <a:endParaRPr lang="en-US" sz="3200" b="1" dirty="0">
              <a:latin typeface="DJ Squared" pitchFamily="2" charset="0"/>
            </a:endParaRPr>
          </a:p>
          <a:p>
            <a:pPr marL="45720" indent="0">
              <a:buNone/>
            </a:pPr>
            <a:r>
              <a:rPr lang="en-US" sz="3200" b="1" dirty="0">
                <a:latin typeface="DJ Squared" pitchFamily="2" charset="0"/>
              </a:rPr>
              <a:t>•	It is never okay to be </a:t>
            </a:r>
            <a:r>
              <a:rPr lang="en-US" sz="3200" b="1" dirty="0" smtClean="0">
                <a:latin typeface="DJ Squared" pitchFamily="2" charset="0"/>
              </a:rPr>
              <a:t>hurtful.</a:t>
            </a:r>
            <a:endParaRPr lang="en-US" sz="3200" b="1" dirty="0">
              <a:latin typeface="DJ Squared" pitchFamily="2" charset="0"/>
            </a:endParaRPr>
          </a:p>
          <a:p>
            <a:pPr marL="45720" indent="0">
              <a:buNone/>
            </a:pPr>
            <a:r>
              <a:rPr lang="en-US" sz="3200" b="1" dirty="0">
                <a:latin typeface="DJ Squared" pitchFamily="2" charset="0"/>
              </a:rPr>
              <a:t>•	</a:t>
            </a:r>
            <a:r>
              <a:rPr lang="en-US" sz="2400" b="1" dirty="0">
                <a:latin typeface="DJ Squared" pitchFamily="2" charset="0"/>
              </a:rPr>
              <a:t>SAFE SEAT is a designated seat in the student’s regular classroom intended to provide a safe place where the disruptive behavior can stop.  The student is not in trouble.  The safe seat provides a place to keep the student out of trouble.  A student can place him/herself in the safe seat as well as being assigned by an </a:t>
            </a:r>
            <a:r>
              <a:rPr lang="en-US" sz="2400" b="1" dirty="0" smtClean="0">
                <a:latin typeface="DJ Squared" pitchFamily="2" charset="0"/>
              </a:rPr>
              <a:t>adult.</a:t>
            </a:r>
          </a:p>
          <a:p>
            <a:pPr marL="45720" indent="0">
              <a:buNone/>
            </a:pPr>
            <a:endParaRPr lang="en-US" sz="2000" b="1" dirty="0">
              <a:latin typeface="DJ Squared" pitchFamily="2" charset="0"/>
            </a:endParaRPr>
          </a:p>
          <a:p>
            <a:pPr marL="45720" indent="0">
              <a:buNone/>
            </a:pPr>
            <a:endParaRPr lang="en-US" sz="3200" b="1" dirty="0" smtClean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BIST</a:t>
            </a:r>
            <a:endParaRPr lang="en-US" sz="3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04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 lnSpcReduction="10000"/>
          </a:bodyPr>
          <a:lstStyle/>
          <a:p>
            <a:r>
              <a:rPr lang="en-US" sz="3200" b="1" dirty="0" smtClean="0">
                <a:latin typeface="DJ Squared" pitchFamily="2" charset="0"/>
              </a:rPr>
              <a:t>Classroom Economy Ticket System</a:t>
            </a:r>
          </a:p>
          <a:p>
            <a:pPr lvl="1"/>
            <a:r>
              <a:rPr lang="en-US" sz="3200" b="1" dirty="0" smtClean="0">
                <a:latin typeface="DJ Squared" pitchFamily="2" charset="0"/>
              </a:rPr>
              <a:t>Students can earn tickets</a:t>
            </a:r>
          </a:p>
          <a:p>
            <a:pPr lvl="1"/>
            <a:r>
              <a:rPr lang="en-US" sz="3200" b="1" dirty="0" smtClean="0">
                <a:latin typeface="DJ Squared" pitchFamily="2" charset="0"/>
              </a:rPr>
              <a:t>Store on Early Dismissal days</a:t>
            </a:r>
          </a:p>
          <a:p>
            <a:pPr lvl="2"/>
            <a:r>
              <a:rPr lang="en-US" sz="3200" b="1" dirty="0" smtClean="0">
                <a:latin typeface="DJ Squared" pitchFamily="2" charset="0"/>
              </a:rPr>
              <a:t>Coupons Available for Purchase</a:t>
            </a:r>
          </a:p>
          <a:p>
            <a:pPr lvl="3"/>
            <a:r>
              <a:rPr lang="en-US" sz="2800" b="1" dirty="0" smtClean="0">
                <a:latin typeface="DJ Squared" pitchFamily="2" charset="0"/>
              </a:rPr>
              <a:t>Teacher’s Assistant</a:t>
            </a:r>
          </a:p>
          <a:p>
            <a:pPr lvl="3"/>
            <a:r>
              <a:rPr lang="en-US" sz="2800" b="1" dirty="0" smtClean="0">
                <a:latin typeface="DJ Squared" pitchFamily="2" charset="0"/>
              </a:rPr>
              <a:t>Fluffy Friend</a:t>
            </a:r>
          </a:p>
          <a:p>
            <a:pPr lvl="3"/>
            <a:r>
              <a:rPr lang="en-US" sz="2800" b="1" dirty="0" smtClean="0">
                <a:latin typeface="DJ Squared" pitchFamily="2" charset="0"/>
              </a:rPr>
              <a:t>Favorite Hat</a:t>
            </a:r>
          </a:p>
          <a:p>
            <a:pPr lvl="3"/>
            <a:r>
              <a:rPr lang="en-US" sz="2800" b="1" dirty="0" smtClean="0">
                <a:latin typeface="DJ Squared" pitchFamily="2" charset="0"/>
              </a:rPr>
              <a:t>New Pencil</a:t>
            </a:r>
          </a:p>
          <a:p>
            <a:pPr lvl="3"/>
            <a:r>
              <a:rPr lang="en-US" sz="2800" b="1" dirty="0" smtClean="0">
                <a:latin typeface="DJ Squared" pitchFamily="2" charset="0"/>
              </a:rPr>
              <a:t>Teacher’s Chair</a:t>
            </a:r>
          </a:p>
          <a:p>
            <a:pPr lvl="3"/>
            <a:endParaRPr lang="en-US" sz="2600" b="1" dirty="0" smtClean="0">
              <a:latin typeface="DJ Squared" pitchFamily="2" charset="0"/>
            </a:endParaRPr>
          </a:p>
          <a:p>
            <a:pPr marL="45720" indent="0">
              <a:buNone/>
            </a:pPr>
            <a:endParaRPr lang="en-US" sz="2800" b="1" dirty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Morgan money</a:t>
            </a:r>
            <a:endParaRPr lang="en-US" sz="3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95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DJ Squared" pitchFamily="2" charset="0"/>
              </a:rPr>
              <a:t>Classroom Economy Ticket System</a:t>
            </a:r>
          </a:p>
          <a:p>
            <a:pPr lvl="2"/>
            <a:r>
              <a:rPr lang="en-US" sz="4000" b="1" dirty="0" smtClean="0">
                <a:latin typeface="DJ Squared" pitchFamily="2" charset="0"/>
              </a:rPr>
              <a:t>FEES</a:t>
            </a:r>
          </a:p>
          <a:p>
            <a:pPr lvl="3"/>
            <a:r>
              <a:rPr lang="en-US" sz="4000" b="1" dirty="0" smtClean="0">
                <a:latin typeface="DJ Squared" pitchFamily="2" charset="0"/>
              </a:rPr>
              <a:t>Planner Not Signed = 1 Ticket</a:t>
            </a:r>
          </a:p>
          <a:p>
            <a:pPr lvl="3"/>
            <a:r>
              <a:rPr lang="en-US" sz="4000" b="1" dirty="0" smtClean="0">
                <a:latin typeface="DJ Squared" pitchFamily="2" charset="0"/>
              </a:rPr>
              <a:t>No Homework = 1 Ticket</a:t>
            </a:r>
          </a:p>
          <a:p>
            <a:pPr lvl="3"/>
            <a:r>
              <a:rPr lang="en-US" sz="4000" b="1" dirty="0" smtClean="0">
                <a:latin typeface="DJ Squared" pitchFamily="2" charset="0"/>
              </a:rPr>
              <a:t>Leopard Violation = 1 Ticket</a:t>
            </a:r>
          </a:p>
          <a:p>
            <a:pPr marL="45720" indent="0">
              <a:buNone/>
            </a:pPr>
            <a:r>
              <a:rPr lang="en-US" sz="2800" b="1" dirty="0" smtClean="0">
                <a:latin typeface="DJ Squared" pitchFamily="2" charset="0"/>
              </a:rPr>
              <a:t>	</a:t>
            </a:r>
            <a:endParaRPr lang="en-US" sz="2800" b="1" dirty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Morgan Money</a:t>
            </a:r>
            <a:endParaRPr lang="en-US" sz="3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08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 fontScale="92500"/>
          </a:bodyPr>
          <a:lstStyle/>
          <a:p>
            <a:r>
              <a:rPr lang="en-US" sz="3600" b="1" dirty="0" smtClean="0">
                <a:latin typeface="DJ Squared" pitchFamily="2" charset="0"/>
              </a:rPr>
              <a:t>It is the student’s responsibility</a:t>
            </a:r>
          </a:p>
          <a:p>
            <a:r>
              <a:rPr lang="en-US" sz="3600" b="1" dirty="0" smtClean="0">
                <a:latin typeface="DJ Squared" pitchFamily="2" charset="0"/>
              </a:rPr>
              <a:t>Covers what we did that day</a:t>
            </a:r>
          </a:p>
          <a:p>
            <a:r>
              <a:rPr lang="en-US" sz="3600" b="1" dirty="0" smtClean="0">
                <a:latin typeface="DJ Squared" pitchFamily="2" charset="0"/>
              </a:rPr>
              <a:t>Tells what special we will have the next day</a:t>
            </a:r>
          </a:p>
          <a:p>
            <a:r>
              <a:rPr lang="en-US" sz="3600" b="1" dirty="0" smtClean="0">
                <a:latin typeface="DJ Squared" pitchFamily="2" charset="0"/>
              </a:rPr>
              <a:t>Homework (Read 20, study +/-, or x, Daily Math</a:t>
            </a:r>
            <a:r>
              <a:rPr lang="en-US" sz="3600" b="1" dirty="0" smtClean="0">
                <a:latin typeface="DJ Squared" pitchFamily="2" charset="0"/>
              </a:rPr>
              <a:t>, </a:t>
            </a:r>
            <a:r>
              <a:rPr lang="en-US" sz="3600" b="1" dirty="0" smtClean="0">
                <a:latin typeface="DJ Squared" pitchFamily="2" charset="0"/>
              </a:rPr>
              <a:t>Pearson Games, etc.)</a:t>
            </a:r>
          </a:p>
          <a:p>
            <a:r>
              <a:rPr lang="en-US" sz="3600" b="1" dirty="0" smtClean="0">
                <a:latin typeface="DJ Squared" pitchFamily="2" charset="0"/>
              </a:rPr>
              <a:t>Communication Tool</a:t>
            </a:r>
          </a:p>
          <a:p>
            <a:r>
              <a:rPr lang="en-US" sz="3600" b="1" dirty="0" smtClean="0">
                <a:latin typeface="DJ Squared" pitchFamily="2" charset="0"/>
              </a:rPr>
              <a:t>Will be checked daily</a:t>
            </a:r>
          </a:p>
          <a:p>
            <a:r>
              <a:rPr lang="en-US" sz="3600" b="1" dirty="0" smtClean="0">
                <a:latin typeface="DJ Squared" pitchFamily="2" charset="0"/>
              </a:rPr>
              <a:t>Parent Signature Required</a:t>
            </a:r>
            <a:endParaRPr lang="en-US" sz="3600" b="1" dirty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Student Planner</a:t>
            </a:r>
            <a:endParaRPr lang="en-US" sz="3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53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DJ Squared" pitchFamily="2" charset="0"/>
              </a:rPr>
              <a:t>Birthday Treats (25 students)</a:t>
            </a:r>
          </a:p>
          <a:p>
            <a:pPr lvl="1"/>
            <a:r>
              <a:rPr lang="en-US" sz="3400" b="1" dirty="0" smtClean="0">
                <a:latin typeface="DJ Squared" pitchFamily="2" charset="0"/>
              </a:rPr>
              <a:t>“Nut Safer” Classroom</a:t>
            </a:r>
          </a:p>
          <a:p>
            <a:r>
              <a:rPr lang="en-US" sz="3600" b="1" dirty="0" smtClean="0">
                <a:latin typeface="DJ Squared" pitchFamily="2" charset="0"/>
              </a:rPr>
              <a:t>Dismissal</a:t>
            </a:r>
          </a:p>
          <a:p>
            <a:r>
              <a:rPr lang="en-US" sz="3600" b="1" dirty="0" smtClean="0">
                <a:latin typeface="DJ Squared" pitchFamily="2" charset="0"/>
              </a:rPr>
              <a:t>Weekly Newsletter</a:t>
            </a:r>
          </a:p>
          <a:p>
            <a:r>
              <a:rPr lang="en-US" sz="3600" b="1" dirty="0" smtClean="0">
                <a:latin typeface="DJ Squared" pitchFamily="2" charset="0"/>
              </a:rPr>
              <a:t>Homework</a:t>
            </a:r>
          </a:p>
          <a:p>
            <a:pPr marL="45720" indent="0">
              <a:buNone/>
            </a:pPr>
            <a:endParaRPr lang="en-US" sz="3600" b="1" dirty="0" smtClean="0">
              <a:latin typeface="DJ Squared" pitchFamily="2" charset="0"/>
            </a:endParaRPr>
          </a:p>
          <a:p>
            <a:pPr marL="365760" lvl="1" indent="0">
              <a:buNone/>
            </a:pPr>
            <a:endParaRPr lang="en-US" sz="3400" b="1" dirty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Housekeeping</a:t>
            </a:r>
            <a:endParaRPr lang="en-US" sz="3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96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DJ Squared" pitchFamily="2" charset="0"/>
              </a:rPr>
              <a:t>3</a:t>
            </a:r>
            <a:r>
              <a:rPr lang="en-US" sz="3600" b="1" baseline="30000" dirty="0" smtClean="0">
                <a:latin typeface="DJ Squared" pitchFamily="2" charset="0"/>
              </a:rPr>
              <a:t>rd</a:t>
            </a:r>
            <a:r>
              <a:rPr lang="en-US" sz="3600" b="1" dirty="0" smtClean="0">
                <a:latin typeface="DJ Squared" pitchFamily="2" charset="0"/>
              </a:rPr>
              <a:t> Grade Musical- Feb. 22, 2017 ( 7 p.m.)</a:t>
            </a:r>
          </a:p>
          <a:p>
            <a:endParaRPr lang="en-US" sz="3600" b="1" baseline="30000" dirty="0" smtClean="0">
              <a:latin typeface="DJ Squared" pitchFamily="2" charset="0"/>
            </a:endParaRPr>
          </a:p>
          <a:p>
            <a:r>
              <a:rPr lang="en-US" sz="3600" b="1" baseline="30000" dirty="0" smtClean="0">
                <a:latin typeface="DJ Squared" pitchFamily="2" charset="0"/>
              </a:rPr>
              <a:t>Grades</a:t>
            </a:r>
          </a:p>
          <a:p>
            <a:r>
              <a:rPr lang="en-US" sz="3600" b="1" baseline="30000" dirty="0" smtClean="0">
                <a:latin typeface="DJ Squared" pitchFamily="2" charset="0"/>
              </a:rPr>
              <a:t>Climate Control</a:t>
            </a:r>
          </a:p>
          <a:p>
            <a:endParaRPr lang="en-US" sz="3600" b="1" dirty="0" smtClean="0">
              <a:latin typeface="DJ Squared" pitchFamily="2" charset="0"/>
            </a:endParaRPr>
          </a:p>
          <a:p>
            <a:r>
              <a:rPr lang="en-US" sz="3600" b="1" dirty="0" smtClean="0">
                <a:latin typeface="DJ Squared" pitchFamily="2" charset="0"/>
              </a:rPr>
              <a:t>If I know about it I can probably help…</a:t>
            </a:r>
            <a:endParaRPr lang="en-US" sz="3600" b="1" baseline="30000" dirty="0" smtClean="0">
              <a:latin typeface="DJ Squared" pitchFamily="2" charset="0"/>
            </a:endParaRPr>
          </a:p>
          <a:p>
            <a:r>
              <a:rPr lang="en-US" sz="3600" b="1" dirty="0" smtClean="0">
                <a:latin typeface="DJ Squared" pitchFamily="2" charset="0"/>
              </a:rPr>
              <a:t> Questions?</a:t>
            </a:r>
            <a:endParaRPr lang="en-US" sz="3600" b="1" dirty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Misc.</a:t>
            </a:r>
            <a:endParaRPr lang="en-US" sz="3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8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DJ Squared" pitchFamily="2" charset="0"/>
              </a:rPr>
              <a:t>We are going to have a GREAT year!</a:t>
            </a:r>
            <a:endParaRPr lang="en-US" sz="3600" b="1" dirty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Thanks for coming</a:t>
            </a:r>
            <a:endParaRPr lang="en-US" sz="3600" dirty="0">
              <a:latin typeface="DJ Squared" pitchFamily="2" charset="0"/>
            </a:endParaRPr>
          </a:p>
        </p:txBody>
      </p:sp>
      <p:pic>
        <p:nvPicPr>
          <p:cNvPr id="1026" name="Picture 2" descr="http://www.humbleisd.net/cms/lib2/TX01001414/Centricity/Domain/1363/Third_Grad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971800"/>
            <a:ext cx="2881499" cy="326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486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Get to know Ms. Morgan</a:t>
            </a:r>
            <a:endParaRPr lang="en-US" sz="3600" dirty="0">
              <a:latin typeface="DJ Squared" pitchFamily="2" charset="0"/>
            </a:endParaRPr>
          </a:p>
        </p:txBody>
      </p:sp>
      <p:pic>
        <p:nvPicPr>
          <p:cNvPr id="1032" name="Picture 8" descr="http://content.sportslogos.net/logos/7/162/full/857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45" y="1764158"/>
            <a:ext cx="1801631" cy="1163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tse1.mm.bing.net/th?id=JN.CEZp9ZhVnIoTpMfjlQiGhA&amp;w=142&amp;h=105&amp;c=7&amp;rs=1&amp;qlt=90&amp;pid=3.1&amp;rm=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948" y="1720138"/>
            <a:ext cx="1692724" cy="1251662"/>
          </a:xfrm>
          <a:prstGeom prst="rect">
            <a:avLst/>
          </a:prstGeom>
          <a:noFill/>
        </p:spPr>
      </p:pic>
      <p:sp>
        <p:nvSpPr>
          <p:cNvPr id="5" name="AutoShape 4" descr="Image result for wichita state university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4800600"/>
            <a:ext cx="1524000" cy="1309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Image result for footbal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4800600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\\UsersR\Home$\Morgan_Robin\My Pictures\Logan football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024" y="3657600"/>
            <a:ext cx="4352260" cy="3018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481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 fontScale="77500" lnSpcReduction="20000"/>
          </a:bodyPr>
          <a:lstStyle/>
          <a:p>
            <a:r>
              <a:rPr lang="en-US" sz="2800" b="1" dirty="0">
                <a:latin typeface="DJ Squared" pitchFamily="2" charset="0"/>
              </a:rPr>
              <a:t>8: </a:t>
            </a:r>
            <a:r>
              <a:rPr lang="en-US" sz="2800" b="1" dirty="0" smtClean="0">
                <a:latin typeface="DJ Squared" pitchFamily="2" charset="0"/>
              </a:rPr>
              <a:t>35-8:55</a:t>
            </a:r>
            <a:r>
              <a:rPr lang="en-US" sz="2800" b="1" dirty="0">
                <a:latin typeface="DJ Squared" pitchFamily="2" charset="0"/>
              </a:rPr>
              <a:t>	</a:t>
            </a:r>
            <a:r>
              <a:rPr lang="en-US" sz="2800" b="1" dirty="0" smtClean="0">
                <a:latin typeface="DJ Squared" pitchFamily="2" charset="0"/>
              </a:rPr>
              <a:t>	Morning </a:t>
            </a:r>
            <a:r>
              <a:rPr lang="en-US" sz="2800" b="1" dirty="0">
                <a:latin typeface="DJ Squared" pitchFamily="2" charset="0"/>
              </a:rPr>
              <a:t>Work</a:t>
            </a:r>
          </a:p>
          <a:p>
            <a:r>
              <a:rPr lang="en-US" sz="2800" b="1" dirty="0" smtClean="0">
                <a:latin typeface="DJ Squared" pitchFamily="2" charset="0"/>
              </a:rPr>
              <a:t>9:00-9:30</a:t>
            </a:r>
            <a:r>
              <a:rPr lang="en-US" sz="2800" b="1" dirty="0">
                <a:latin typeface="DJ Squared" pitchFamily="2" charset="0"/>
              </a:rPr>
              <a:t>	</a:t>
            </a:r>
            <a:r>
              <a:rPr lang="en-US" sz="2800" b="1" dirty="0" smtClean="0">
                <a:latin typeface="DJ Squared" pitchFamily="2" charset="0"/>
              </a:rPr>
              <a:t>	Math Intervention</a:t>
            </a:r>
          </a:p>
          <a:p>
            <a:r>
              <a:rPr lang="en-US" sz="2800" b="1" dirty="0" smtClean="0">
                <a:latin typeface="DJ Squared" pitchFamily="2" charset="0"/>
              </a:rPr>
              <a:t>9:30- 10:15		Math</a:t>
            </a:r>
          </a:p>
          <a:p>
            <a:r>
              <a:rPr lang="en-US" sz="2800" b="1" dirty="0" smtClean="0">
                <a:latin typeface="DJ Squared" pitchFamily="2" charset="0"/>
              </a:rPr>
              <a:t>10:15-10:50</a:t>
            </a:r>
            <a:r>
              <a:rPr lang="en-US" sz="2800" b="1" dirty="0">
                <a:latin typeface="DJ Squared" pitchFamily="2" charset="0"/>
              </a:rPr>
              <a:t>	</a:t>
            </a:r>
            <a:r>
              <a:rPr lang="en-US" sz="2800" b="1" dirty="0" smtClean="0">
                <a:latin typeface="DJ Squared" pitchFamily="2" charset="0"/>
              </a:rPr>
              <a:t>	Writing/ Grammar</a:t>
            </a:r>
            <a:endParaRPr lang="en-US" sz="2800" b="1" dirty="0">
              <a:latin typeface="DJ Squared" pitchFamily="2" charset="0"/>
            </a:endParaRPr>
          </a:p>
          <a:p>
            <a:r>
              <a:rPr lang="en-US" sz="2800" b="1" dirty="0" smtClean="0">
                <a:latin typeface="DJ Squared" pitchFamily="2" charset="0"/>
              </a:rPr>
              <a:t>11:00-12:00		Specials</a:t>
            </a:r>
          </a:p>
          <a:p>
            <a:r>
              <a:rPr lang="en-US" sz="2800" b="1" dirty="0" smtClean="0">
                <a:latin typeface="DJ Squared" pitchFamily="2" charset="0"/>
              </a:rPr>
              <a:t>12:00-12:15 		Morning Wrap Up</a:t>
            </a:r>
            <a:endParaRPr lang="en-US" sz="2800" b="1" dirty="0">
              <a:latin typeface="DJ Squared" pitchFamily="2" charset="0"/>
            </a:endParaRPr>
          </a:p>
          <a:p>
            <a:r>
              <a:rPr lang="en-US" sz="2800" b="1" dirty="0" smtClean="0">
                <a:latin typeface="DJ Squared" pitchFamily="2" charset="0"/>
              </a:rPr>
              <a:t>12:15-12:45</a:t>
            </a:r>
            <a:r>
              <a:rPr lang="en-US" sz="2800" b="1" dirty="0">
                <a:latin typeface="DJ Squared" pitchFamily="2" charset="0"/>
              </a:rPr>
              <a:t>	</a:t>
            </a:r>
            <a:r>
              <a:rPr lang="en-US" sz="2800" b="1" dirty="0" smtClean="0">
                <a:latin typeface="DJ Squared" pitchFamily="2" charset="0"/>
              </a:rPr>
              <a:t>	Lunch</a:t>
            </a:r>
            <a:endParaRPr lang="en-US" sz="2800" b="1" dirty="0">
              <a:latin typeface="DJ Squared" pitchFamily="2" charset="0"/>
            </a:endParaRPr>
          </a:p>
          <a:p>
            <a:r>
              <a:rPr lang="en-US" sz="2800" b="1" dirty="0" smtClean="0">
                <a:latin typeface="DJ Squared" pitchFamily="2" charset="0"/>
              </a:rPr>
              <a:t>12:45-1:05</a:t>
            </a:r>
            <a:r>
              <a:rPr lang="en-US" sz="2800" b="1" dirty="0">
                <a:latin typeface="DJ Squared" pitchFamily="2" charset="0"/>
              </a:rPr>
              <a:t>	</a:t>
            </a:r>
            <a:r>
              <a:rPr lang="en-US" sz="2800" b="1" dirty="0" smtClean="0">
                <a:latin typeface="DJ Squared" pitchFamily="2" charset="0"/>
              </a:rPr>
              <a:t>	Recess</a:t>
            </a:r>
          </a:p>
          <a:p>
            <a:r>
              <a:rPr lang="en-US" sz="2800" b="1" dirty="0" smtClean="0">
                <a:latin typeface="DJ Squared" pitchFamily="2" charset="0"/>
              </a:rPr>
              <a:t>1:15-1: 45		Reading/Language Arts (Whole)</a:t>
            </a:r>
          </a:p>
          <a:p>
            <a:r>
              <a:rPr lang="en-US" sz="2800" b="1" dirty="0" smtClean="0">
                <a:latin typeface="DJ Squared" pitchFamily="2" charset="0"/>
              </a:rPr>
              <a:t>1:45-2:15		</a:t>
            </a:r>
            <a:r>
              <a:rPr lang="en-US" sz="2800" b="1" dirty="0">
                <a:latin typeface="DJ Squared" pitchFamily="2" charset="0"/>
              </a:rPr>
              <a:t>Reading Intervention	</a:t>
            </a:r>
          </a:p>
          <a:p>
            <a:r>
              <a:rPr lang="en-US" sz="2800" b="1" dirty="0" smtClean="0">
                <a:latin typeface="DJ Squared" pitchFamily="2" charset="0"/>
              </a:rPr>
              <a:t>2:15- 2:30		Recess</a:t>
            </a:r>
            <a:endParaRPr lang="en-US" sz="2800" b="1" dirty="0">
              <a:latin typeface="DJ Squared" pitchFamily="2" charset="0"/>
            </a:endParaRPr>
          </a:p>
          <a:p>
            <a:r>
              <a:rPr lang="en-US" sz="2800" b="1" dirty="0" smtClean="0">
                <a:latin typeface="DJ Squared" pitchFamily="2" charset="0"/>
              </a:rPr>
              <a:t>2:30-3:00</a:t>
            </a:r>
            <a:r>
              <a:rPr lang="en-US" sz="2800" b="1" dirty="0">
                <a:latin typeface="DJ Squared" pitchFamily="2" charset="0"/>
              </a:rPr>
              <a:t>		</a:t>
            </a:r>
            <a:r>
              <a:rPr lang="en-US" sz="2800" b="1" dirty="0" smtClean="0">
                <a:latin typeface="DJ Squared" pitchFamily="2" charset="0"/>
              </a:rPr>
              <a:t>Reading/ Language Arts (Small)	</a:t>
            </a:r>
          </a:p>
          <a:p>
            <a:r>
              <a:rPr lang="en-US" sz="2800" b="1" dirty="0" smtClean="0">
                <a:latin typeface="DJ Squared" pitchFamily="2" charset="0"/>
              </a:rPr>
              <a:t>3:00-3:25</a:t>
            </a:r>
            <a:r>
              <a:rPr lang="en-US" sz="2800" b="1" dirty="0">
                <a:latin typeface="DJ Squared" pitchFamily="2" charset="0"/>
              </a:rPr>
              <a:t>	</a:t>
            </a:r>
            <a:r>
              <a:rPr lang="en-US" sz="2800" b="1" dirty="0" smtClean="0">
                <a:latin typeface="DJ Squared" pitchFamily="2" charset="0"/>
              </a:rPr>
              <a:t>	Science/Social Studies</a:t>
            </a:r>
            <a:endParaRPr lang="en-US" sz="2800" b="1" dirty="0">
              <a:latin typeface="DJ Squared" pitchFamily="2" charset="0"/>
            </a:endParaRPr>
          </a:p>
          <a:p>
            <a:r>
              <a:rPr lang="en-US" sz="2800" b="1" dirty="0" smtClean="0">
                <a:latin typeface="DJ Squared" pitchFamily="2" charset="0"/>
              </a:rPr>
              <a:t>3:25-3:40</a:t>
            </a:r>
            <a:r>
              <a:rPr lang="en-US" sz="2800" b="1" dirty="0">
                <a:latin typeface="DJ Squared" pitchFamily="2" charset="0"/>
              </a:rPr>
              <a:t>	</a:t>
            </a:r>
            <a:r>
              <a:rPr lang="en-US" sz="2800" b="1" dirty="0" smtClean="0">
                <a:latin typeface="DJ Squared" pitchFamily="2" charset="0"/>
              </a:rPr>
              <a:t>	Pack Up &amp; Dismissal</a:t>
            </a:r>
            <a:endParaRPr lang="en-US" sz="2800" b="1" dirty="0">
              <a:latin typeface="DJ Squared" pitchFamily="2" charset="0"/>
            </a:endParaRPr>
          </a:p>
          <a:p>
            <a:endParaRPr lang="en-US" sz="2400" dirty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Our Schedule</a:t>
            </a:r>
            <a:endParaRPr lang="en-US" sz="3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68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DJ Squared" panose="00000400000000000000" pitchFamily="2" charset="0"/>
              </a:rPr>
              <a:t>Weekly Specials</a:t>
            </a:r>
            <a:endParaRPr lang="en-US" dirty="0">
              <a:latin typeface="DJ Squared" panose="000004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676400"/>
            <a:ext cx="76962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DJ Squared" panose="00000400000000000000" pitchFamily="2" charset="0"/>
              </a:rPr>
              <a:t>	</a:t>
            </a:r>
            <a:r>
              <a:rPr lang="en-US" sz="3200" b="1" dirty="0" smtClean="0">
                <a:latin typeface="DJ Squared" panose="00000400000000000000" pitchFamily="2" charset="0"/>
              </a:rPr>
              <a:t>Monday:	   	Music/Spanish	</a:t>
            </a:r>
          </a:p>
          <a:p>
            <a:r>
              <a:rPr lang="en-US" sz="3200" b="1" dirty="0" smtClean="0">
                <a:latin typeface="DJ Squared" panose="00000400000000000000" pitchFamily="2" charset="0"/>
              </a:rPr>
              <a:t>				 Library Checkout</a:t>
            </a:r>
            <a:endParaRPr lang="en-US" sz="3200" b="1" dirty="0">
              <a:latin typeface="DJ Squared" panose="00000400000000000000" pitchFamily="2" charset="0"/>
            </a:endParaRPr>
          </a:p>
          <a:p>
            <a:r>
              <a:rPr lang="en-US" sz="3200" b="1" dirty="0" smtClean="0">
                <a:latin typeface="DJ Squared" panose="00000400000000000000" pitchFamily="2" charset="0"/>
              </a:rPr>
              <a:t>		</a:t>
            </a:r>
          </a:p>
          <a:p>
            <a:r>
              <a:rPr lang="en-US" sz="3200" b="1" dirty="0" smtClean="0">
                <a:latin typeface="DJ Squared" panose="00000400000000000000" pitchFamily="2" charset="0"/>
              </a:rPr>
              <a:t>	Tuesday:	   	Art	</a:t>
            </a:r>
          </a:p>
          <a:p>
            <a:endParaRPr lang="en-US" sz="3200" b="1" dirty="0">
              <a:latin typeface="DJ Squared" panose="00000400000000000000" pitchFamily="2" charset="0"/>
            </a:endParaRPr>
          </a:p>
          <a:p>
            <a:r>
              <a:rPr lang="en-US" sz="3200" b="1" dirty="0" smtClean="0">
                <a:latin typeface="DJ Squared" panose="00000400000000000000" pitchFamily="2" charset="0"/>
              </a:rPr>
              <a:t>	Wednesday:    	P.E./ Spanish</a:t>
            </a:r>
          </a:p>
          <a:p>
            <a:endParaRPr lang="en-US" sz="3200" b="1" dirty="0">
              <a:latin typeface="DJ Squared" panose="00000400000000000000" pitchFamily="2" charset="0"/>
            </a:endParaRPr>
          </a:p>
          <a:p>
            <a:r>
              <a:rPr lang="en-US" sz="3200" b="1" dirty="0" smtClean="0">
                <a:latin typeface="DJ Squared" panose="00000400000000000000" pitchFamily="2" charset="0"/>
              </a:rPr>
              <a:t>	Thursday:		P.E./Music</a:t>
            </a:r>
          </a:p>
          <a:p>
            <a:endParaRPr lang="en-US" sz="3200" b="1" dirty="0">
              <a:latin typeface="DJ Squared" panose="00000400000000000000" pitchFamily="2" charset="0"/>
            </a:endParaRPr>
          </a:p>
          <a:p>
            <a:r>
              <a:rPr lang="en-US" sz="3200" b="1" dirty="0" smtClean="0">
                <a:latin typeface="DJ Squared" panose="00000400000000000000" pitchFamily="2" charset="0"/>
              </a:rPr>
              <a:t>	Friday:		Computer</a:t>
            </a:r>
          </a:p>
          <a:p>
            <a:endParaRPr lang="en-US" b="1" dirty="0">
              <a:latin typeface="DJ Squared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711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3</a:t>
            </a:r>
            <a:r>
              <a:rPr lang="en-US" sz="3600" baseline="30000" dirty="0" smtClean="0">
                <a:latin typeface="DJ Squared" pitchFamily="2" charset="0"/>
              </a:rPr>
              <a:t>rd</a:t>
            </a:r>
            <a:r>
              <a:rPr lang="en-US" sz="3600" dirty="0" smtClean="0">
                <a:latin typeface="DJ Squared" pitchFamily="2" charset="0"/>
              </a:rPr>
              <a:t> Grade Curriculum Highlights</a:t>
            </a:r>
            <a:endParaRPr lang="en-US" sz="3600" dirty="0">
              <a:latin typeface="DJ Squared" pitchFamily="2" charset="0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304800" y="1719071"/>
            <a:ext cx="5867400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latin typeface="DJ Squared" pitchFamily="2" charset="0"/>
              </a:rPr>
              <a:t>Reading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Lead 21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Reading Strategies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Reading Skills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Daily 5		</a:t>
            </a:r>
            <a:endParaRPr lang="en-US" sz="3600" b="1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66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752599"/>
            <a:ext cx="8534400" cy="4419601"/>
          </a:xfrm>
        </p:spPr>
        <p:txBody>
          <a:bodyPr>
            <a:normAutofit fontScale="70000" lnSpcReduction="20000"/>
          </a:bodyPr>
          <a:lstStyle/>
          <a:p>
            <a:r>
              <a:rPr lang="en-US" sz="3600" b="1" dirty="0" smtClean="0">
                <a:latin typeface="DJ Squared" pitchFamily="2" charset="0"/>
              </a:rPr>
              <a:t>Math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EnVision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Focus on Common Core Standards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Kim Sutton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Math Websites:</a:t>
            </a:r>
          </a:p>
          <a:p>
            <a:pPr lvl="1">
              <a:buFont typeface="Courier New" pitchFamily="49" charset="0"/>
              <a:buChar char="o"/>
            </a:pPr>
            <a:r>
              <a:rPr lang="en-US" sz="3400" b="1" dirty="0" err="1" smtClean="0">
                <a:latin typeface="DJ Squared" pitchFamily="2" charset="0"/>
              </a:rPr>
              <a:t>Xtra</a:t>
            </a:r>
            <a:r>
              <a:rPr lang="en-US" sz="3400" b="1" dirty="0" smtClean="0">
                <a:latin typeface="DJ Squared" pitchFamily="2" charset="0"/>
              </a:rPr>
              <a:t> math</a:t>
            </a:r>
          </a:p>
          <a:p>
            <a:pPr lvl="1">
              <a:buFont typeface="Courier New" pitchFamily="49" charset="0"/>
              <a:buChar char="o"/>
            </a:pPr>
            <a:r>
              <a:rPr lang="en-US" sz="3400" b="1" dirty="0" smtClean="0">
                <a:latin typeface="DJ Squared" pitchFamily="2" charset="0"/>
              </a:rPr>
              <a:t>kidsnumbers.com</a:t>
            </a:r>
          </a:p>
          <a:p>
            <a:pPr lvl="1">
              <a:buFont typeface="Courier New" pitchFamily="49" charset="0"/>
              <a:buChar char="o"/>
            </a:pPr>
            <a:r>
              <a:rPr lang="en-US" sz="3400" b="1" dirty="0" smtClean="0">
                <a:latin typeface="DJ Squared" pitchFamily="2" charset="0"/>
              </a:rPr>
              <a:t>multiplication.com</a:t>
            </a:r>
          </a:p>
          <a:p>
            <a:pPr lvl="1">
              <a:buFont typeface="Courier New" pitchFamily="49" charset="0"/>
              <a:buChar char="o"/>
            </a:pPr>
            <a:r>
              <a:rPr lang="en-US" sz="3400" b="1" dirty="0" smtClean="0">
                <a:latin typeface="DJ Squared" pitchFamily="2" charset="0"/>
              </a:rPr>
              <a:t>playkidsgames.com</a:t>
            </a:r>
          </a:p>
          <a:p>
            <a:pPr lvl="1">
              <a:buFont typeface="Courier New" pitchFamily="49" charset="0"/>
              <a:buChar char="o"/>
            </a:pPr>
            <a:r>
              <a:rPr lang="en-US" sz="3400" b="1" dirty="0">
                <a:latin typeface="DJ Squared" pitchFamily="2" charset="0"/>
              </a:rPr>
              <a:t>f</a:t>
            </a:r>
            <a:r>
              <a:rPr lang="en-US" sz="3400" b="1" dirty="0" smtClean="0">
                <a:latin typeface="DJ Squared" pitchFamily="2" charset="0"/>
              </a:rPr>
              <a:t>unbrain.com</a:t>
            </a:r>
          </a:p>
          <a:p>
            <a:pPr lvl="1">
              <a:buFont typeface="Courier New" pitchFamily="49" charset="0"/>
              <a:buChar char="o"/>
            </a:pPr>
            <a:r>
              <a:rPr lang="en-US" sz="3400" b="1" dirty="0">
                <a:latin typeface="DJ Squared" pitchFamily="2" charset="0"/>
              </a:rPr>
              <a:t>f</a:t>
            </a:r>
            <a:r>
              <a:rPr lang="en-US" sz="3400" b="1" dirty="0" smtClean="0">
                <a:latin typeface="DJ Squared" pitchFamily="2" charset="0"/>
              </a:rPr>
              <a:t>actmonster.com</a:t>
            </a:r>
          </a:p>
          <a:p>
            <a:pPr marL="45720" indent="0">
              <a:buNone/>
            </a:pPr>
            <a:endParaRPr lang="en-US" sz="3600" b="1" dirty="0" smtClean="0">
              <a:latin typeface="DJ Squared" pitchFamily="2" charset="0"/>
            </a:endParaRPr>
          </a:p>
          <a:p>
            <a:pPr>
              <a:buFont typeface="Courier New" pitchFamily="49" charset="0"/>
              <a:buChar char="o"/>
            </a:pPr>
            <a:endParaRPr lang="en-US" sz="3600" b="1" dirty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3</a:t>
            </a:r>
            <a:r>
              <a:rPr lang="en-US" sz="3600" baseline="30000" dirty="0" smtClean="0">
                <a:latin typeface="DJ Squared" pitchFamily="2" charset="0"/>
              </a:rPr>
              <a:t>rd</a:t>
            </a:r>
            <a:r>
              <a:rPr lang="en-US" sz="3600" dirty="0" smtClean="0">
                <a:latin typeface="DJ Squared" pitchFamily="2" charset="0"/>
              </a:rPr>
              <a:t> Grade Curriculum Highlights</a:t>
            </a:r>
            <a:endParaRPr lang="en-US" sz="3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10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3</a:t>
            </a:r>
            <a:r>
              <a:rPr lang="en-US" sz="3600" baseline="30000" dirty="0" smtClean="0">
                <a:latin typeface="DJ Squared" pitchFamily="2" charset="0"/>
              </a:rPr>
              <a:t>rd</a:t>
            </a:r>
            <a:r>
              <a:rPr lang="en-US" sz="3600" dirty="0" smtClean="0">
                <a:latin typeface="DJ Squared" pitchFamily="2" charset="0"/>
              </a:rPr>
              <a:t> Grade Curriculum Highlights</a:t>
            </a:r>
            <a:endParaRPr lang="en-US" sz="3600" dirty="0">
              <a:latin typeface="DJ Squared" pitchFamily="2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228600" y="1719070"/>
            <a:ext cx="6629401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latin typeface="DJ Squared" pitchFamily="2" charset="0"/>
              </a:rPr>
              <a:t>Science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Environments and Living Things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Forces and Motion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Weather and Climate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Life Cycles and Traits</a:t>
            </a:r>
          </a:p>
        </p:txBody>
      </p:sp>
    </p:spTree>
    <p:extLst>
      <p:ext uri="{BB962C8B-B14F-4D97-AF65-F5344CB8AC3E}">
        <p14:creationId xmlns:p14="http://schemas.microsoft.com/office/powerpoint/2010/main" val="312903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3</a:t>
            </a:r>
            <a:r>
              <a:rPr lang="en-US" sz="3600" baseline="30000" dirty="0" smtClean="0">
                <a:latin typeface="DJ Squared" pitchFamily="2" charset="0"/>
              </a:rPr>
              <a:t>rd</a:t>
            </a:r>
            <a:r>
              <a:rPr lang="en-US" sz="3600" dirty="0" smtClean="0">
                <a:latin typeface="DJ Squared" pitchFamily="2" charset="0"/>
              </a:rPr>
              <a:t> Grade Curriculum Highlights</a:t>
            </a:r>
            <a:endParaRPr lang="en-US" sz="3600" dirty="0">
              <a:latin typeface="DJ Squared" pitchFamily="2" charset="0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28601" y="1719071"/>
            <a:ext cx="8305800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latin typeface="DJ Squared" pitchFamily="2" charset="0"/>
              </a:rPr>
              <a:t>Social Studies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The Local Community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The Economy in the Local Community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Communities in our State</a:t>
            </a:r>
          </a:p>
          <a:p>
            <a:pPr>
              <a:buFont typeface="Courier New" pitchFamily="49" charset="0"/>
              <a:buChar char="o"/>
            </a:pPr>
            <a:r>
              <a:rPr lang="en-US" sz="3600" b="1" dirty="0" smtClean="0">
                <a:latin typeface="DJ Squared" pitchFamily="2" charset="0"/>
              </a:rPr>
              <a:t>Communities in our Nation</a:t>
            </a:r>
            <a:endParaRPr lang="en-US" sz="3600" b="1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20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DJ Squared" pitchFamily="2" charset="0"/>
              </a:rPr>
              <a:t>Test on Fridays</a:t>
            </a:r>
          </a:p>
          <a:p>
            <a:r>
              <a:rPr lang="en-US" sz="3600" b="1" dirty="0" smtClean="0">
                <a:latin typeface="DJ Squared" pitchFamily="2" charset="0"/>
              </a:rPr>
              <a:t>Study at Home</a:t>
            </a:r>
          </a:p>
          <a:p>
            <a:r>
              <a:rPr lang="en-US" sz="3400" b="1" dirty="0" smtClean="0">
                <a:solidFill>
                  <a:schemeClr val="tx1"/>
                </a:solidFill>
                <a:latin typeface="DJ Squared" pitchFamily="2" charset="0"/>
                <a:hlinkClick r:id="rId2"/>
              </a:rPr>
              <a:t>www.spellingcity.com</a:t>
            </a:r>
            <a:endParaRPr lang="en-US" sz="3400" b="1" dirty="0" smtClean="0">
              <a:solidFill>
                <a:schemeClr val="tx1"/>
              </a:solidFill>
              <a:latin typeface="DJ Squared" pitchFamily="2" charset="0"/>
            </a:endParaRPr>
          </a:p>
          <a:p>
            <a:pPr marL="365760" lvl="1" indent="0">
              <a:buNone/>
            </a:pPr>
            <a:endParaRPr lang="en-US" sz="3400" b="1" dirty="0" smtClean="0">
              <a:latin typeface="DJ Squared" pitchFamily="2" charset="0"/>
            </a:endParaRPr>
          </a:p>
          <a:p>
            <a:endParaRPr lang="en-US" sz="3600" b="1" dirty="0">
              <a:latin typeface="DJ Squared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DJ Squared" pitchFamily="2" charset="0"/>
              </a:rPr>
              <a:t>Spelling</a:t>
            </a:r>
            <a:endParaRPr lang="en-US" sz="3600" dirty="0">
              <a:latin typeface="DJ Squar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72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5605</TotalTime>
  <Words>380</Words>
  <Application>Microsoft Office PowerPoint</Application>
  <PresentationFormat>On-screen Show (4:3)</PresentationFormat>
  <Paragraphs>123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Grid</vt:lpstr>
      <vt:lpstr>Welcome to 3rd Grade!</vt:lpstr>
      <vt:lpstr>Get to know Ms. Morgan</vt:lpstr>
      <vt:lpstr>Our Schedule</vt:lpstr>
      <vt:lpstr>Weekly Specials</vt:lpstr>
      <vt:lpstr>3rd Grade Curriculum Highlights</vt:lpstr>
      <vt:lpstr>3rd Grade Curriculum Highlights</vt:lpstr>
      <vt:lpstr>3rd Grade Curriculum Highlights</vt:lpstr>
      <vt:lpstr>3rd Grade Curriculum Highlights</vt:lpstr>
      <vt:lpstr>Spelling</vt:lpstr>
      <vt:lpstr>Take Responsibility</vt:lpstr>
      <vt:lpstr>BIST</vt:lpstr>
      <vt:lpstr>BIST</vt:lpstr>
      <vt:lpstr>Morgan money</vt:lpstr>
      <vt:lpstr>Morgan Money</vt:lpstr>
      <vt:lpstr>Student Planner</vt:lpstr>
      <vt:lpstr>Housekeeping</vt:lpstr>
      <vt:lpstr>Misc.</vt:lpstr>
      <vt:lpstr>Thanks for coming</vt:lpstr>
    </vt:vector>
  </TitlesOfParts>
  <Company>USD 229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3rd Grade!</dc:title>
  <dc:creator>Branigan, Kelly</dc:creator>
  <cp:lastModifiedBy>Morgan, Robin E.</cp:lastModifiedBy>
  <cp:revision>71</cp:revision>
  <cp:lastPrinted>2014-08-20T17:12:42Z</cp:lastPrinted>
  <dcterms:created xsi:type="dcterms:W3CDTF">2011-08-18T20:04:36Z</dcterms:created>
  <dcterms:modified xsi:type="dcterms:W3CDTF">2016-08-17T22:14:52Z</dcterms:modified>
</cp:coreProperties>
</file>